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9" r:id="rId14"/>
    <p:sldId id="270" r:id="rId15"/>
    <p:sldId id="271" r:id="rId16"/>
    <p:sldId id="273" r:id="rId17"/>
    <p:sldId id="274" r:id="rId18"/>
    <p:sldId id="268"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FF00"/>
    <a:srgbClr val="FF66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8233"/>
    <p:restoredTop sz="94685"/>
  </p:normalViewPr>
  <p:slideViewPr>
    <p:cSldViewPr>
      <p:cViewPr varScale="1">
        <p:scale>
          <a:sx n="108" d="100"/>
          <a:sy n="108" d="100"/>
        </p:scale>
        <p:origin x="1302"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DDC465B-14DC-4A18-95CF-9A75FD23D7E8}"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3815378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C465B-14DC-4A18-95CF-9A75FD23D7E8}"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1048626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C465B-14DC-4A18-95CF-9A75FD23D7E8}"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80643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DDC465B-14DC-4A18-95CF-9A75FD23D7E8}"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052354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DDC465B-14DC-4A18-95CF-9A75FD23D7E8}" type="datetimeFigureOut">
              <a:rPr lang="en-US" smtClean="0"/>
              <a:t>4/9/2019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384605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DDC465B-14DC-4A18-95CF-9A75FD23D7E8}"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38432497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DDC465B-14DC-4A18-95CF-9A75FD23D7E8}" type="datetimeFigureOut">
              <a:rPr lang="en-US" smtClean="0"/>
              <a:t>4/9/2019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444770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DDC465B-14DC-4A18-95CF-9A75FD23D7E8}" type="datetimeFigureOut">
              <a:rPr lang="en-US" smtClean="0"/>
              <a:t>4/9/2019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7724275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DC465B-14DC-4A18-95CF-9A75FD23D7E8}" type="datetimeFigureOut">
              <a:rPr lang="en-US" smtClean="0"/>
              <a:t>4/9/2019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4550904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C465B-14DC-4A18-95CF-9A75FD23D7E8}"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2903537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DDC465B-14DC-4A18-95CF-9A75FD23D7E8}" type="datetimeFigureOut">
              <a:rPr lang="en-US" smtClean="0"/>
              <a:t>4/9/2019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B23A418-A0CF-4E8C-8CC7-D6125E8FD409}" type="slidenum">
              <a:rPr lang="en-US" smtClean="0"/>
              <a:t>‹#›</a:t>
            </a:fld>
            <a:endParaRPr lang="en-US"/>
          </a:p>
        </p:txBody>
      </p:sp>
    </p:spTree>
    <p:extLst>
      <p:ext uri="{BB962C8B-B14F-4D97-AF65-F5344CB8AC3E}">
        <p14:creationId xmlns:p14="http://schemas.microsoft.com/office/powerpoint/2010/main" val="40610135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DC465B-14DC-4A18-95CF-9A75FD23D7E8}" type="datetimeFigureOut">
              <a:rPr lang="en-US" smtClean="0"/>
              <a:t>4/9/2019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B23A418-A0CF-4E8C-8CC7-D6125E8FD409}" type="slidenum">
              <a:rPr lang="en-US" smtClean="0"/>
              <a:t>‹#›</a:t>
            </a:fld>
            <a:endParaRPr lang="en-US"/>
          </a:p>
        </p:txBody>
      </p:sp>
    </p:spTree>
    <p:extLst>
      <p:ext uri="{BB962C8B-B14F-4D97-AF65-F5344CB8AC3E}">
        <p14:creationId xmlns:p14="http://schemas.microsoft.com/office/powerpoint/2010/main" val="4405962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gif"/><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eg"/><Relationship Id="rId2" Type="http://schemas.openxmlformats.org/officeDocument/2006/relationships/image" Target="../media/image12.jpg"/><Relationship Id="rId1" Type="http://schemas.openxmlformats.org/officeDocument/2006/relationships/slideLayout" Target="../slideLayouts/slideLayout9.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8.xml"/><Relationship Id="rId5" Type="http://schemas.openxmlformats.org/officeDocument/2006/relationships/image" Target="../media/image22.jpeg"/><Relationship Id="rId4" Type="http://schemas.openxmlformats.org/officeDocument/2006/relationships/image" Target="../media/image21.jpeg"/></Relationships>
</file>

<file path=ppt/slides/_rels/slide1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g"/><Relationship Id="rId1" Type="http://schemas.openxmlformats.org/officeDocument/2006/relationships/slideLayout" Target="../slideLayouts/slideLayout9.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8" Type="http://schemas.openxmlformats.org/officeDocument/2006/relationships/image" Target="../media/image34.jp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9.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eg"/></Relationships>
</file>

<file path=ppt/slides/_rels/slide1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hyperlink" Target="http://www.ducksters.com/history/native_american_iroquois.php" TargetMode="External"/><Relationship Id="rId1" Type="http://schemas.openxmlformats.org/officeDocument/2006/relationships/slideLayout" Target="../slideLayouts/slideLayout9.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15.xml.rels><?xml version="1.0" encoding="UTF-8" standalone="yes"?>
<Relationships xmlns="http://schemas.openxmlformats.org/package/2006/relationships"><Relationship Id="rId8" Type="http://schemas.openxmlformats.org/officeDocument/2006/relationships/hyperlink" Target="https://en.wikipedia.org/wiki/Confederate_States_Army" TargetMode="External"/><Relationship Id="rId13" Type="http://schemas.openxmlformats.org/officeDocument/2006/relationships/hyperlink" Target="https://en.wikipedia.org/wiki/Ohio_River" TargetMode="External"/><Relationship Id="rId3" Type="http://schemas.openxmlformats.org/officeDocument/2006/relationships/hyperlink" Target="https://en.wikipedia.org/wiki/Lake_Erie" TargetMode="External"/><Relationship Id="rId7" Type="http://schemas.openxmlformats.org/officeDocument/2006/relationships/hyperlink" Target="https://en.wikipedia.org/wiki/Royal_Navy" TargetMode="External"/><Relationship Id="rId12" Type="http://schemas.openxmlformats.org/officeDocument/2006/relationships/hyperlink" Target="https://en.wikipedia.org/wiki/Union_army" TargetMode="External"/><Relationship Id="rId2" Type="http://schemas.openxmlformats.org/officeDocument/2006/relationships/hyperlink" Target="http://www.ducksters.com/history/westward_expansion/daily_life_on_the_frontier.php" TargetMode="External"/><Relationship Id="rId1" Type="http://schemas.openxmlformats.org/officeDocument/2006/relationships/slideLayout" Target="../slideLayouts/slideLayout9.xml"/><Relationship Id="rId6" Type="http://schemas.openxmlformats.org/officeDocument/2006/relationships/hyperlink" Target="https://en.wikipedia.org/wiki/United_States_Navy" TargetMode="External"/><Relationship Id="rId11" Type="http://schemas.openxmlformats.org/officeDocument/2006/relationships/hyperlink" Target="https://en.wikipedia.org/wiki/John_Hunt_Morgan" TargetMode="External"/><Relationship Id="rId5" Type="http://schemas.openxmlformats.org/officeDocument/2006/relationships/hyperlink" Target="https://en.wikipedia.org/wiki/War_of_1812" TargetMode="External"/><Relationship Id="rId10" Type="http://schemas.openxmlformats.org/officeDocument/2006/relationships/hyperlink" Target="https://en.wikipedia.org/wiki/Brigadier_General" TargetMode="External"/><Relationship Id="rId4" Type="http://schemas.openxmlformats.org/officeDocument/2006/relationships/hyperlink" Target="https://en.wikipedia.org/wiki/Ohio" TargetMode="External"/><Relationship Id="rId9" Type="http://schemas.openxmlformats.org/officeDocument/2006/relationships/hyperlink" Target="https://en.wikipedia.org/wiki/Cavalry" TargetMode="External"/></Relationships>
</file>

<file path=ppt/slides/_rels/slide16.xml.rels><?xml version="1.0" encoding="UTF-8" standalone="yes"?>
<Relationships xmlns="http://schemas.openxmlformats.org/package/2006/relationships"><Relationship Id="rId8" Type="http://schemas.openxmlformats.org/officeDocument/2006/relationships/hyperlink" Target="https://en.wikipedia.org/wiki/Bexley,_Ohio" TargetMode="External"/><Relationship Id="rId3" Type="http://schemas.openxmlformats.org/officeDocument/2006/relationships/hyperlink" Target="https://en.wikipedia.org/wiki/Elyria,_Ohio" TargetMode="External"/><Relationship Id="rId7" Type="http://schemas.openxmlformats.org/officeDocument/2006/relationships/hyperlink" Target="https://en.wikipedia.org/wiki/Columbus,_Ohio" TargetMode="External"/><Relationship Id="rId2" Type="http://schemas.openxmlformats.org/officeDocument/2006/relationships/hyperlink" Target="https://en.wikipedia.org/wiki/Cleveland" TargetMode="External"/><Relationship Id="rId1" Type="http://schemas.openxmlformats.org/officeDocument/2006/relationships/slideLayout" Target="../slideLayouts/slideLayout5.xml"/><Relationship Id="rId6" Type="http://schemas.openxmlformats.org/officeDocument/2006/relationships/image" Target="../media/image39.png"/><Relationship Id="rId11" Type="http://schemas.openxmlformats.org/officeDocument/2006/relationships/image" Target="../media/image42.jpg"/><Relationship Id="rId5" Type="http://schemas.openxmlformats.org/officeDocument/2006/relationships/hyperlink" Target="https://en.wikipedia.org/wiki/Dyslexia" TargetMode="External"/><Relationship Id="rId10" Type="http://schemas.openxmlformats.org/officeDocument/2006/relationships/image" Target="../media/image41.jpg"/><Relationship Id="rId4" Type="http://schemas.openxmlformats.org/officeDocument/2006/relationships/hyperlink" Target="https://en.wikipedia.org/wiki/Attention-deficit_hyperactivity_disorder" TargetMode="External"/><Relationship Id="rId9" Type="http://schemas.openxmlformats.org/officeDocument/2006/relationships/image" Target="../media/image40.jpg"/></Relationships>
</file>

<file path=ppt/slides/_rels/slide1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5.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04572" y="5181600"/>
            <a:ext cx="4800600" cy="609600"/>
          </a:xfrm>
        </p:spPr>
        <p:txBody>
          <a:bodyPr/>
          <a:lstStyle/>
          <a:p>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By Z Love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5586" y="152400"/>
            <a:ext cx="4724400" cy="3104173"/>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8800" y="3358841"/>
            <a:ext cx="1600200" cy="2235455"/>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371600" y="3369727"/>
            <a:ext cx="1905000" cy="1902365"/>
          </a:xfrm>
          <a:prstGeom prst="rect">
            <a:avLst/>
          </a:prstGeom>
        </p:spPr>
      </p:pic>
    </p:spTree>
    <p:extLst>
      <p:ext uri="{BB962C8B-B14F-4D97-AF65-F5344CB8AC3E}">
        <p14:creationId xmlns:p14="http://schemas.microsoft.com/office/powerpoint/2010/main" val="885409779"/>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4226526"/>
            <a:ext cx="7315200" cy="421674"/>
          </a:xfrm>
        </p:spPr>
        <p:txBody>
          <a:bodyPr>
            <a:noAutofit/>
          </a:bodyPr>
          <a:lstStyle/>
          <a:p>
            <a:pPr algn="ctr"/>
            <a:r>
              <a:rPr lang="en-US" sz="2400" dirty="0">
                <a:solidFill>
                  <a:schemeClr val="tx2">
                    <a:lumMod val="75000"/>
                  </a:schemeClr>
                </a:solidFill>
              </a:rPr>
              <a:t>Lake Erie</a:t>
            </a:r>
          </a:p>
        </p:txBody>
      </p:sp>
      <p:pic>
        <p:nvPicPr>
          <p:cNvPr id="7" name="Picture Placeholder 6"/>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407" b="10407"/>
          <a:stretch>
            <a:fillRect/>
          </a:stretch>
        </p:blipFill>
        <p:spPr>
          <a:xfrm>
            <a:off x="1792288" y="914400"/>
            <a:ext cx="1560512" cy="1170384"/>
          </a:xfrm>
        </p:spPr>
      </p:pic>
      <p:sp>
        <p:nvSpPr>
          <p:cNvPr id="4" name="Text Placeholder 3"/>
          <p:cNvSpPr>
            <a:spLocks noGrp="1"/>
          </p:cNvSpPr>
          <p:nvPr>
            <p:ph type="body" sz="half" idx="2"/>
          </p:nvPr>
        </p:nvSpPr>
        <p:spPr>
          <a:xfrm>
            <a:off x="989806" y="4648200"/>
            <a:ext cx="7315200" cy="1981200"/>
          </a:xfrm>
        </p:spPr>
        <p:txBody>
          <a:bodyPr/>
          <a:lstStyle/>
          <a:p>
            <a:r>
              <a:rPr lang="en-US" dirty="0"/>
              <a:t>With it’s 312 miles of shore line  Lake Erie is a favorite destination. It has over 26 islands. The Ottawa National Wildlife Refuge area has one of the best bird-watching areas.  In this area you may see a haven for blue herons, egrets and other fowls.  You may even see deer, foxes, coyotes, and bald eagles. Lake Erie is also an ideal location for fishing bass, catfish, steelhead, and rainbow  trout. Even in the winter you can go ice fishing. I would like to go to lake Erie because I really like fishing and I would like to try to ice fish.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79826" y="2271135"/>
            <a:ext cx="2311400" cy="195539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5400" y="601398"/>
            <a:ext cx="1653302" cy="1837002"/>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1924670"/>
            <a:ext cx="1600200" cy="2133600"/>
          </a:xfrm>
          <a:prstGeom prst="rect">
            <a:avLst/>
          </a:prstGeom>
        </p:spPr>
      </p:pic>
      <p:pic>
        <p:nvPicPr>
          <p:cNvPr id="11" name="Pictur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87788" y="2084784"/>
            <a:ext cx="1295400" cy="1295400"/>
          </a:xfrm>
          <a:prstGeom prst="rect">
            <a:avLst/>
          </a:prstGeom>
        </p:spPr>
      </p:pic>
      <p:pic>
        <p:nvPicPr>
          <p:cNvPr id="12" name="Picture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810793" y="372185"/>
            <a:ext cx="836613" cy="1669737"/>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10945" y="2271135"/>
            <a:ext cx="1684655" cy="1440670"/>
          </a:xfrm>
          <a:prstGeom prst="rect">
            <a:avLst/>
          </a:prstGeom>
        </p:spPr>
      </p:pic>
    </p:spTree>
    <p:extLst>
      <p:ext uri="{BB962C8B-B14F-4D97-AF65-F5344CB8AC3E}">
        <p14:creationId xmlns:p14="http://schemas.microsoft.com/office/powerpoint/2010/main" val="185281680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3050"/>
            <a:ext cx="3008313" cy="641350"/>
          </a:xfrm>
        </p:spPr>
        <p:txBody>
          <a:bodyPr>
            <a:normAutofit/>
          </a:bodyPr>
          <a:lstStyle/>
          <a:p>
            <a:r>
              <a:rPr lang="en-US"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Rock and Roll Hall of Fame</a:t>
            </a:r>
            <a:endParaRPr lang="en-US" dirty="0"/>
          </a:p>
        </p:txBody>
      </p:sp>
      <p:pic>
        <p:nvPicPr>
          <p:cNvPr id="5" name="Picture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698771" y="4098296"/>
            <a:ext cx="2997429" cy="2607304"/>
          </a:xfrm>
        </p:spPr>
      </p:pic>
      <p:sp>
        <p:nvSpPr>
          <p:cNvPr id="7" name="Text Placeholder 6"/>
          <p:cNvSpPr>
            <a:spLocks noGrp="1"/>
          </p:cNvSpPr>
          <p:nvPr>
            <p:ph type="body" sz="half" idx="2"/>
          </p:nvPr>
        </p:nvSpPr>
        <p:spPr>
          <a:xfrm>
            <a:off x="457200" y="1435101"/>
            <a:ext cx="3008313" cy="3594100"/>
          </a:xfrm>
        </p:spPr>
        <p:txBody>
          <a:bodyPr/>
          <a:lstStyle/>
          <a:p>
            <a:r>
              <a:rPr lang="en-US" dirty="0"/>
              <a:t>The Rock and Roll Hall of Fame Foundation was built in 1983.  It is located in downtown Cleveland Ohio. The museum and hall of fame celebrates the history and cultural significance of rock music and honors the people who have played an important role in music. The building has over 150,000 square feet of glass. I would like to go there to see Elvis Presley’s exhibit because he is my 11</a:t>
            </a:r>
            <a:r>
              <a:rPr lang="en-US" baseline="30000" dirty="0"/>
              <a:t>th</a:t>
            </a:r>
            <a:r>
              <a:rPr lang="en-US" dirty="0"/>
              <a:t>  cousin.</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6266" y="304801"/>
            <a:ext cx="3359746" cy="188145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1400" y="2186259"/>
            <a:ext cx="3048000" cy="186915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3400" y="4401456"/>
            <a:ext cx="3619405" cy="2151743"/>
          </a:xfrm>
          <a:prstGeom prst="rect">
            <a:avLst/>
          </a:prstGeom>
        </p:spPr>
      </p:pic>
    </p:spTree>
    <p:extLst>
      <p:ext uri="{BB962C8B-B14F-4D97-AF65-F5344CB8AC3E}">
        <p14:creationId xmlns:p14="http://schemas.microsoft.com/office/powerpoint/2010/main" val="499612868"/>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792288" y="4800600"/>
            <a:ext cx="5486400" cy="76200"/>
          </a:xfrm>
        </p:spPr>
        <p:txBody>
          <a:bodyPr>
            <a:normAutofit fontScale="90000"/>
          </a:bodyPr>
          <a:lstStyle/>
          <a:p>
            <a:br>
              <a:rPr lang="en-US"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br>
            <a:endParaRPr lang="en-US"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3425" b="13425"/>
          <a:stretch>
            <a:fillRect/>
          </a:stretch>
        </p:blipFill>
        <p:spPr/>
      </p:pic>
      <p:sp>
        <p:nvSpPr>
          <p:cNvPr id="10" name="Text Placeholder 9"/>
          <p:cNvSpPr>
            <a:spLocks noGrp="1"/>
          </p:cNvSpPr>
          <p:nvPr>
            <p:ph type="body" sz="half" idx="2"/>
          </p:nvPr>
        </p:nvSpPr>
        <p:spPr>
          <a:xfrm>
            <a:off x="1792288" y="4800600"/>
            <a:ext cx="5486400" cy="1371600"/>
          </a:xfrm>
        </p:spPr>
        <p:txBody>
          <a:bodyPr>
            <a:normAutofit lnSpcReduction="10000"/>
          </a:bodyPr>
          <a:lstStyle/>
          <a:p>
            <a:r>
              <a:rPr lang="en-US" dirty="0"/>
              <a:t>Cedar Point is 364 acre amusement park located on a Lake Erie peninsula in Sandusky, Ohio. Opened in 1870, it is the second-oldest operating amusement park in the United States.  The park features a world record 71 rides and 16 roller coasters.  Since I love roller coaster, I would definitely want to go here! For instance the one at Knott’s Berry Farm</a:t>
            </a:r>
          </a:p>
          <a:p>
            <a:r>
              <a:rPr lang="en-US" dirty="0"/>
              <a:t> X-</a:t>
            </a:r>
            <a:r>
              <a:rPr lang="en-US" dirty="0" err="1"/>
              <a:t>celerator</a:t>
            </a:r>
            <a:r>
              <a:rPr lang="en-US" dirty="0"/>
              <a:t> is my favorite roller coaster ever!</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508539"/>
            <a:ext cx="2565400" cy="192157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447800" y="575913"/>
            <a:ext cx="2438400" cy="182880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21000" y="2996850"/>
            <a:ext cx="2221591" cy="1664049"/>
          </a:xfrm>
          <a:prstGeom prst="rect">
            <a:avLst/>
          </a:prstGeom>
        </p:spPr>
      </p:pic>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414433" y="2577931"/>
            <a:ext cx="2297791" cy="1577082"/>
          </a:xfrm>
          <a:prstGeom prst="rect">
            <a:avLst/>
          </a:prstGeom>
        </p:spPr>
      </p:pic>
    </p:spTree>
    <p:extLst>
      <p:ext uri="{BB962C8B-B14F-4D97-AF65-F5344CB8AC3E}">
        <p14:creationId xmlns:p14="http://schemas.microsoft.com/office/powerpoint/2010/main" val="1255383895"/>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67000" y="2095500"/>
            <a:ext cx="5105400" cy="566738"/>
          </a:xfrm>
        </p:spPr>
        <p:txBody>
          <a:bodyPr>
            <a:noAutofit/>
          </a:bodyPr>
          <a:lstStyle/>
          <a:p>
            <a:r>
              <a:rPr lang="en-US" sz="2800" dirty="0">
                <a:solidFill>
                  <a:schemeClr val="accent6">
                    <a:lumMod val="75000"/>
                  </a:schemeClr>
                </a:solidFill>
                <a:latin typeface="Algerian" pitchFamily="82" charset="0"/>
              </a:rPr>
              <a:t>Fun Facts about Ohio</a:t>
            </a:r>
          </a:p>
        </p:txBody>
      </p:sp>
      <p:sp>
        <p:nvSpPr>
          <p:cNvPr id="4" name="Text Placeholder 3"/>
          <p:cNvSpPr>
            <a:spLocks noGrp="1"/>
          </p:cNvSpPr>
          <p:nvPr>
            <p:ph type="body" sz="half" idx="2"/>
          </p:nvPr>
        </p:nvSpPr>
        <p:spPr>
          <a:xfrm>
            <a:off x="1792288" y="2743200"/>
            <a:ext cx="6818312" cy="2743200"/>
          </a:xfrm>
        </p:spPr>
        <p:txBody>
          <a:bodyPr/>
          <a:lstStyle/>
          <a:p>
            <a:r>
              <a:rPr lang="en-US" sz="1800" dirty="0">
                <a:solidFill>
                  <a:schemeClr val="accent1">
                    <a:lumMod val="75000"/>
                  </a:schemeClr>
                </a:solidFill>
              </a:rPr>
              <a:t>I love Ohio because there is a famous You Tuber called Roman Atwood </a:t>
            </a:r>
            <a:r>
              <a:rPr lang="en-US" sz="1800" dirty="0" err="1">
                <a:solidFill>
                  <a:schemeClr val="accent1">
                    <a:lumMod val="75000"/>
                  </a:schemeClr>
                </a:solidFill>
              </a:rPr>
              <a:t>vlogs</a:t>
            </a:r>
            <a:r>
              <a:rPr lang="en-US" sz="1800" dirty="0">
                <a:solidFill>
                  <a:schemeClr val="accent1">
                    <a:lumMod val="75000"/>
                  </a:schemeClr>
                </a:solidFill>
              </a:rPr>
              <a:t>. He is the greatest </a:t>
            </a:r>
            <a:r>
              <a:rPr lang="en-US" sz="1800" dirty="0" err="1">
                <a:solidFill>
                  <a:schemeClr val="accent1">
                    <a:lumMod val="75000"/>
                  </a:schemeClr>
                </a:solidFill>
              </a:rPr>
              <a:t>vloger</a:t>
            </a:r>
            <a:r>
              <a:rPr lang="en-US" sz="1800" dirty="0">
                <a:solidFill>
                  <a:schemeClr val="accent1">
                    <a:lumMod val="75000"/>
                  </a:schemeClr>
                </a:solidFill>
              </a:rPr>
              <a:t> of all time.  Fun Fact Roman Atwood is the first </a:t>
            </a:r>
            <a:r>
              <a:rPr lang="en-US" sz="1800" dirty="0" err="1">
                <a:solidFill>
                  <a:schemeClr val="accent1">
                    <a:lumMod val="75000"/>
                  </a:schemeClr>
                </a:solidFill>
              </a:rPr>
              <a:t>vloger</a:t>
            </a:r>
            <a:r>
              <a:rPr lang="en-US" sz="1800" dirty="0">
                <a:solidFill>
                  <a:schemeClr val="accent1">
                    <a:lumMod val="75000"/>
                  </a:schemeClr>
                </a:solidFill>
              </a:rPr>
              <a:t> ever.  </a:t>
            </a:r>
          </a:p>
          <a:p>
            <a:pPr marL="285750" indent="-285750">
              <a:buFont typeface="Wingdings" pitchFamily="2" charset="2"/>
              <a:buChar char="Ø"/>
            </a:pPr>
            <a:r>
              <a:rPr lang="en-US" sz="1800" dirty="0">
                <a:solidFill>
                  <a:schemeClr val="accent1">
                    <a:lumMod val="75000"/>
                  </a:schemeClr>
                </a:solidFill>
              </a:rPr>
              <a:t>Neil Armstrong is the first man to walk on the moon.</a:t>
            </a:r>
          </a:p>
          <a:p>
            <a:pPr marL="285750" indent="-285750">
              <a:buFont typeface="Wingdings" pitchFamily="2" charset="2"/>
              <a:buChar char="Ø"/>
            </a:pPr>
            <a:r>
              <a:rPr lang="en-US" sz="1800" dirty="0">
                <a:solidFill>
                  <a:schemeClr val="accent1">
                    <a:lumMod val="75000"/>
                  </a:schemeClr>
                </a:solidFill>
              </a:rPr>
              <a:t>Ohio gave America its first hot dog in 1900.</a:t>
            </a:r>
          </a:p>
          <a:p>
            <a:pPr marL="285750" indent="-285750">
              <a:buFont typeface="Wingdings" pitchFamily="2" charset="2"/>
              <a:buChar char="Ø"/>
            </a:pPr>
            <a:r>
              <a:rPr lang="en-US" sz="1800" dirty="0">
                <a:solidFill>
                  <a:schemeClr val="accent1">
                    <a:lumMod val="75000"/>
                  </a:schemeClr>
                </a:solidFill>
              </a:rPr>
              <a:t>It is home of the worlds largest basket.  It is located at Basket Village USA.</a:t>
            </a:r>
          </a:p>
          <a:p>
            <a:pPr marL="285750" indent="-285750">
              <a:buFont typeface="Wingdings" pitchFamily="2" charset="2"/>
              <a:buChar char="Ø"/>
            </a:pPr>
            <a:r>
              <a:rPr lang="en-US" sz="1800" dirty="0">
                <a:solidFill>
                  <a:schemeClr val="accent1">
                    <a:lumMod val="75000"/>
                  </a:schemeClr>
                </a:solidFill>
              </a:rPr>
              <a:t>Ohio’s state flag is the only state flag that is not a rectangle.</a:t>
            </a:r>
          </a:p>
          <a:p>
            <a:pPr marL="285750" indent="-285750">
              <a:buFont typeface="Wingdings" pitchFamily="2" charset="2"/>
              <a:buChar char="Ø"/>
            </a:pPr>
            <a:endParaRPr lang="en-US"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19650" y="228600"/>
            <a:ext cx="2286000" cy="18288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1000" y="152400"/>
            <a:ext cx="4191000" cy="1905000"/>
          </a:xfrm>
          <a:prstGeom prst="rect">
            <a:avLst/>
          </a:prstGeom>
        </p:spPr>
      </p:pic>
      <p:pic>
        <p:nvPicPr>
          <p:cNvPr id="9" name="Picture Placeholder 8"/>
          <p:cNvPicPr>
            <a:picLocks noGrp="1" noChangeAspect="1"/>
          </p:cNvPicPr>
          <p:nvPr>
            <p:ph type="pic" idx="1"/>
          </p:nvPr>
        </p:nvPicPr>
        <p:blipFill>
          <a:blip r:embed="rId4" cstate="print">
            <a:extLst>
              <a:ext uri="{28A0092B-C50C-407E-A947-70E740481C1C}">
                <a14:useLocalDpi xmlns:a14="http://schemas.microsoft.com/office/drawing/2010/main" val="0"/>
              </a:ext>
            </a:extLst>
          </a:blip>
          <a:srcRect t="22918" b="22918"/>
          <a:stretch>
            <a:fillRect/>
          </a:stretch>
        </p:blipFill>
        <p:spPr>
          <a:xfrm>
            <a:off x="0" y="2209800"/>
            <a:ext cx="1801161" cy="1600200"/>
          </a:xfr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4038600"/>
            <a:ext cx="1828800" cy="1752600"/>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3793" y="551719"/>
            <a:ext cx="1828800" cy="1511124"/>
          </a:xfrm>
          <a:prstGeom prst="rect">
            <a:avLst/>
          </a:prstGeom>
        </p:spPr>
      </p:pic>
      <p:pic>
        <p:nvPicPr>
          <p:cNvPr id="3" name="Pictur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25962" y="5283992"/>
            <a:ext cx="2571750" cy="1446609"/>
          </a:xfrm>
          <a:prstGeom prst="rect">
            <a:avLst/>
          </a:prstGeom>
        </p:spPr>
      </p:pic>
      <p:pic>
        <p:nvPicPr>
          <p:cNvPr id="5" name="Picture 4"/>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534557" y="5275393"/>
            <a:ext cx="3048000" cy="1455208"/>
          </a:xfrm>
          <a:prstGeom prst="rect">
            <a:avLst/>
          </a:prstGeom>
        </p:spPr>
      </p:pic>
    </p:spTree>
    <p:extLst>
      <p:ext uri="{BB962C8B-B14F-4D97-AF65-F5344CB8AC3E}">
        <p14:creationId xmlns:p14="http://schemas.microsoft.com/office/powerpoint/2010/main" val="807105266"/>
      </p:ext>
    </p:extLst>
  </p:cSld>
  <p:clrMapOvr>
    <a:masterClrMapping/>
  </p:clrMapOvr>
  <p:transition spd="slow">
    <p:randomBar dir="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33800" y="2133600"/>
            <a:ext cx="1447800" cy="381000"/>
          </a:xfrm>
        </p:spPr>
        <p:txBody>
          <a:bodyPr>
            <a:normAutofit fontScale="90000"/>
          </a:bodyPr>
          <a:lstStyle/>
          <a:p>
            <a:r>
              <a:rPr lang="en-US" dirty="0">
                <a:solidFill>
                  <a:srgbClr val="FF0000"/>
                </a:solidFill>
              </a:rPr>
              <a:t>Early History </a:t>
            </a:r>
          </a:p>
        </p:txBody>
      </p:sp>
      <p:sp>
        <p:nvSpPr>
          <p:cNvPr id="4" name="Text Placeholder 3"/>
          <p:cNvSpPr>
            <a:spLocks noGrp="1"/>
          </p:cNvSpPr>
          <p:nvPr>
            <p:ph type="body" sz="half" idx="2"/>
          </p:nvPr>
        </p:nvSpPr>
        <p:spPr>
          <a:xfrm>
            <a:off x="209006" y="2514600"/>
            <a:ext cx="8839200" cy="4343400"/>
          </a:xfrm>
        </p:spPr>
        <p:txBody>
          <a:bodyPr>
            <a:normAutofit fontScale="92500" lnSpcReduction="10000"/>
          </a:bodyPr>
          <a:lstStyle/>
          <a:p>
            <a:r>
              <a:rPr lang="en-US" b="1" dirty="0">
                <a:solidFill>
                  <a:srgbClr val="C00000"/>
                </a:solidFill>
              </a:rPr>
              <a:t>Native Americans</a:t>
            </a:r>
          </a:p>
          <a:p>
            <a:r>
              <a:rPr lang="en-US" dirty="0">
                <a:solidFill>
                  <a:srgbClr val="C00000"/>
                </a:solidFill>
              </a:rPr>
              <a:t>In the 1600s the </a:t>
            </a:r>
            <a:r>
              <a:rPr lang="en-US" dirty="0">
                <a:solidFill>
                  <a:srgbClr val="C00000"/>
                </a:solidFill>
                <a:hlinkClick r:id="rId2"/>
              </a:rPr>
              <a:t>Iroquois Indians</a:t>
            </a:r>
            <a:r>
              <a:rPr lang="en-US" dirty="0">
                <a:solidFill>
                  <a:srgbClr val="C00000"/>
                </a:solidFill>
              </a:rPr>
              <a:t> moved into the land in order to hunt for beaver furs. Many of the existing tribes were pushed out of the region. However, due to diseases brought by Europeans, many of the Iroquois were wiped out.</a:t>
            </a:r>
          </a:p>
          <a:p>
            <a:endParaRPr lang="en-US" b="1" dirty="0">
              <a:solidFill>
                <a:srgbClr val="0070C0"/>
              </a:solidFill>
              <a:effectLst>
                <a:outerShdw blurRad="38100" dist="38100" dir="2700000" algn="tl">
                  <a:srgbClr val="000000">
                    <a:alpha val="43137"/>
                  </a:srgbClr>
                </a:outerShdw>
              </a:effectLst>
            </a:endParaRPr>
          </a:p>
          <a:p>
            <a:r>
              <a:rPr lang="en-US" b="1" dirty="0">
                <a:solidFill>
                  <a:srgbClr val="0070C0"/>
                </a:solidFill>
                <a:effectLst>
                  <a:outerShdw blurRad="38100" dist="38100" dir="2700000" algn="tl">
                    <a:srgbClr val="000000">
                      <a:alpha val="43137"/>
                    </a:srgbClr>
                  </a:outerShdw>
                </a:effectLst>
              </a:rPr>
              <a:t>Europeans Arrive</a:t>
            </a:r>
          </a:p>
          <a:p>
            <a:r>
              <a:rPr lang="en-US" dirty="0">
                <a:solidFill>
                  <a:srgbClr val="0070C0"/>
                </a:solidFill>
              </a:rPr>
              <a:t>The first European to arrive in Ohio was French explorer Robert de La Salle in 1669. He claimed the land for the French. Soon the French had established trading posts in order to capitalize on the valuable fur trade in the region. They built several forts including Fort Miami in 1680 and Fort Sandusky in 1750. </a:t>
            </a:r>
            <a:br>
              <a:rPr lang="en-US" dirty="0">
                <a:solidFill>
                  <a:srgbClr val="0070C0"/>
                </a:solidFill>
              </a:rPr>
            </a:br>
            <a:br>
              <a:rPr lang="en-US" dirty="0">
                <a:solidFill>
                  <a:srgbClr val="0070C0"/>
                </a:solidFill>
              </a:rPr>
            </a:br>
            <a:r>
              <a:rPr lang="en-US" dirty="0">
                <a:solidFill>
                  <a:srgbClr val="0070C0"/>
                </a:solidFill>
              </a:rPr>
              <a:t>In the early 1700s, British colonists from the east coast began to move into the area. They were looking for new land to settle and wanted a part of the fur trade. Soon the British and the French were competing for the fur trade, which eventually led to war. </a:t>
            </a:r>
            <a:br>
              <a:rPr lang="en-US" dirty="0">
                <a:solidFill>
                  <a:srgbClr val="C00000"/>
                </a:solidFill>
              </a:rPr>
            </a:br>
            <a:br>
              <a:rPr lang="en-US" dirty="0">
                <a:solidFill>
                  <a:srgbClr val="C00000"/>
                </a:solidFill>
              </a:rPr>
            </a:br>
            <a:r>
              <a:rPr lang="en-US" b="1" dirty="0">
                <a:solidFill>
                  <a:srgbClr val="C00000"/>
                </a:solidFill>
              </a:rPr>
              <a:t>French and Indian War</a:t>
            </a:r>
            <a:r>
              <a:rPr lang="en-US" dirty="0">
                <a:solidFill>
                  <a:srgbClr val="C00000"/>
                </a:solidFill>
              </a:rPr>
              <a:t> </a:t>
            </a:r>
            <a:br>
              <a:rPr lang="en-US" dirty="0">
                <a:solidFill>
                  <a:srgbClr val="C00000"/>
                </a:solidFill>
              </a:rPr>
            </a:br>
            <a:br>
              <a:rPr lang="en-US" dirty="0">
                <a:solidFill>
                  <a:srgbClr val="C00000"/>
                </a:solidFill>
              </a:rPr>
            </a:br>
            <a:r>
              <a:rPr lang="en-US" dirty="0">
                <a:solidFill>
                  <a:srgbClr val="C00000"/>
                </a:solidFill>
              </a:rPr>
              <a:t>The war between the French and British lasted from 1754 to 1763. It is called the French and Indian War. The Ohio region was the site of many battles and bloodshed. George Washington fought on the side of the British in Ohio at the Battle of Fort Necessity. The British eventually won the war and took over the Ohio region in 1763. </a:t>
            </a:r>
            <a:br>
              <a:rPr lang="en-US" dirty="0">
                <a:solidFill>
                  <a:srgbClr val="0070C0"/>
                </a:solidFill>
              </a:rPr>
            </a:br>
            <a:br>
              <a:rPr lang="en-US" dirty="0">
                <a:solidFill>
                  <a:srgbClr val="0070C0"/>
                </a:solidFill>
              </a:rPr>
            </a:br>
            <a:r>
              <a:rPr lang="en-US" b="1" dirty="0">
                <a:solidFill>
                  <a:srgbClr val="0070C0"/>
                </a:solidFill>
              </a:rPr>
              <a:t>Northwest Territory</a:t>
            </a:r>
            <a:r>
              <a:rPr lang="en-US" dirty="0">
                <a:solidFill>
                  <a:srgbClr val="0070C0"/>
                </a:solidFill>
              </a:rPr>
              <a:t> </a:t>
            </a:r>
            <a:br>
              <a:rPr lang="en-US" dirty="0">
                <a:solidFill>
                  <a:srgbClr val="0070C0"/>
                </a:solidFill>
              </a:rPr>
            </a:br>
            <a:br>
              <a:rPr lang="en-US" dirty="0">
                <a:solidFill>
                  <a:srgbClr val="0070C0"/>
                </a:solidFill>
              </a:rPr>
            </a:br>
            <a:r>
              <a:rPr lang="en-US" dirty="0">
                <a:solidFill>
                  <a:srgbClr val="0070C0"/>
                </a:solidFill>
              </a:rPr>
              <a:t>When the Revolutionary War ended in 1783, Ohio became part of the United States.</a:t>
            </a:r>
          </a:p>
          <a:p>
            <a:endParaRPr lang="en-US" b="1" dirty="0">
              <a:solidFill>
                <a:srgbClr val="0070C0"/>
              </a:solidFill>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660" y="619125"/>
            <a:ext cx="1881340" cy="1514755"/>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619124"/>
            <a:ext cx="2153680" cy="151475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47366" y="547445"/>
            <a:ext cx="1848634" cy="1577501"/>
          </a:xfrm>
          <a:prstGeom prst="rect">
            <a:avLst/>
          </a:prstGeom>
        </p:spPr>
      </p:pic>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240352" y="622300"/>
            <a:ext cx="2807854" cy="1358900"/>
          </a:xfrm>
          <a:prstGeom prst="rect">
            <a:avLst/>
          </a:prstGeom>
        </p:spPr>
      </p:pic>
    </p:spTree>
    <p:extLst>
      <p:ext uri="{BB962C8B-B14F-4D97-AF65-F5344CB8AC3E}">
        <p14:creationId xmlns:p14="http://schemas.microsoft.com/office/powerpoint/2010/main" val="967082187"/>
      </p:ext>
    </p:extLst>
  </p:cSld>
  <p:clrMapOvr>
    <a:masterClrMapping/>
  </p:clrMapOvr>
  <p:transition spd="slow">
    <p:wheel spokes="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0"/>
            <a:ext cx="4876800" cy="533400"/>
          </a:xfrm>
        </p:spPr>
        <p:txBody>
          <a:bodyPr>
            <a:noAutofit/>
          </a:bodyPr>
          <a:lstStyle/>
          <a:p>
            <a:pPr algn="ctr"/>
            <a:r>
              <a:rPr lang="en-US" sz="2400" dirty="0">
                <a:solidFill>
                  <a:srgbClr val="3333FF"/>
                </a:solidFill>
              </a:rPr>
              <a:t>Important Events in Ohio’s History</a:t>
            </a:r>
          </a:p>
        </p:txBody>
      </p:sp>
      <p:sp>
        <p:nvSpPr>
          <p:cNvPr id="4" name="Text Placeholder 3"/>
          <p:cNvSpPr>
            <a:spLocks noGrp="1"/>
          </p:cNvSpPr>
          <p:nvPr>
            <p:ph type="body" sz="half" idx="2"/>
          </p:nvPr>
        </p:nvSpPr>
        <p:spPr>
          <a:xfrm>
            <a:off x="609600" y="838200"/>
            <a:ext cx="7620000" cy="6248400"/>
          </a:xfrm>
        </p:spPr>
        <p:txBody>
          <a:bodyPr>
            <a:normAutofit/>
          </a:bodyPr>
          <a:lstStyle/>
          <a:p>
            <a:pPr marL="285750" indent="-285750">
              <a:buFont typeface="Wingdings" pitchFamily="2" charset="2"/>
              <a:buChar char="q"/>
            </a:pPr>
            <a:r>
              <a:rPr lang="en-US" sz="1600" dirty="0">
                <a:solidFill>
                  <a:srgbClr val="FF0000"/>
                </a:solidFill>
              </a:rPr>
              <a:t>In 1788, General Putnam led a number of </a:t>
            </a:r>
            <a:r>
              <a:rPr lang="en-US" sz="1600" dirty="0">
                <a:solidFill>
                  <a:srgbClr val="FF0000"/>
                </a:solidFill>
                <a:hlinkClick r:id="rId2"/>
              </a:rPr>
              <a:t>settlers</a:t>
            </a:r>
            <a:r>
              <a:rPr lang="en-US" sz="1600" dirty="0">
                <a:solidFill>
                  <a:srgbClr val="FF0000"/>
                </a:solidFill>
              </a:rPr>
              <a:t> into Ohio and established Marietta as the first permanent settlement. Soon, many more settlers from the United States moved into the land. The population grew until, in 1803, Ohio was admitted into the union as the 17th state. </a:t>
            </a:r>
          </a:p>
          <a:p>
            <a:endParaRPr lang="en-US" sz="1600" dirty="0">
              <a:solidFill>
                <a:srgbClr val="3333FF"/>
              </a:solidFill>
            </a:endParaRPr>
          </a:p>
          <a:p>
            <a:pPr marL="285750" indent="-285750">
              <a:buFont typeface="Wingdings" pitchFamily="2" charset="2"/>
              <a:buChar char="q"/>
            </a:pPr>
            <a:r>
              <a:rPr lang="en-US" sz="1600" dirty="0">
                <a:solidFill>
                  <a:srgbClr val="3333FF"/>
                </a:solidFill>
              </a:rPr>
              <a:t>1813, the British were defeated in the war of Lake Erie. The </a:t>
            </a:r>
            <a:r>
              <a:rPr lang="en-US" sz="1600" b="1" dirty="0">
                <a:solidFill>
                  <a:srgbClr val="3333FF"/>
                </a:solidFill>
              </a:rPr>
              <a:t>Battle of Lake Erie</a:t>
            </a:r>
            <a:r>
              <a:rPr lang="en-US" sz="1600" dirty="0">
                <a:solidFill>
                  <a:srgbClr val="3333FF"/>
                </a:solidFill>
              </a:rPr>
              <a:t>, was fought on September 10, 1813, in </a:t>
            </a:r>
            <a:r>
              <a:rPr lang="en-US" sz="1600" dirty="0">
                <a:solidFill>
                  <a:srgbClr val="3333FF"/>
                </a:solidFill>
                <a:hlinkClick r:id="rId3" tooltip="Lake Erie"/>
              </a:rPr>
              <a:t>Lake Erie</a:t>
            </a:r>
            <a:r>
              <a:rPr lang="en-US" sz="1600" dirty="0">
                <a:solidFill>
                  <a:srgbClr val="3333FF"/>
                </a:solidFill>
              </a:rPr>
              <a:t> off the coast of </a:t>
            </a:r>
            <a:r>
              <a:rPr lang="en-US" sz="1600" dirty="0">
                <a:solidFill>
                  <a:srgbClr val="3333FF"/>
                </a:solidFill>
                <a:hlinkClick r:id="rId4" tooltip="Ohio"/>
              </a:rPr>
              <a:t>Ohio</a:t>
            </a:r>
            <a:r>
              <a:rPr lang="en-US" sz="1600" dirty="0">
                <a:solidFill>
                  <a:srgbClr val="3333FF"/>
                </a:solidFill>
              </a:rPr>
              <a:t> during the </a:t>
            </a:r>
            <a:r>
              <a:rPr lang="en-US" sz="1600" dirty="0">
                <a:solidFill>
                  <a:srgbClr val="3333FF"/>
                </a:solidFill>
                <a:hlinkClick r:id="rId5" tooltip="War of 1812"/>
              </a:rPr>
              <a:t>War of 1812</a:t>
            </a:r>
            <a:r>
              <a:rPr lang="en-US" sz="1600" dirty="0">
                <a:solidFill>
                  <a:srgbClr val="3333FF"/>
                </a:solidFill>
              </a:rPr>
              <a:t>. Nine vessels of the </a:t>
            </a:r>
            <a:r>
              <a:rPr lang="en-US" sz="1600" dirty="0">
                <a:solidFill>
                  <a:srgbClr val="3333FF"/>
                </a:solidFill>
                <a:hlinkClick r:id="rId6" tooltip="United States Navy"/>
              </a:rPr>
              <a:t>United States Navy</a:t>
            </a:r>
            <a:r>
              <a:rPr lang="en-US" sz="1600" dirty="0">
                <a:solidFill>
                  <a:srgbClr val="3333FF"/>
                </a:solidFill>
              </a:rPr>
              <a:t> defeated and captured six vessels of British </a:t>
            </a:r>
            <a:r>
              <a:rPr lang="en-US" sz="1600" dirty="0">
                <a:solidFill>
                  <a:srgbClr val="3333FF"/>
                </a:solidFill>
                <a:hlinkClick r:id="rId7" tooltip="Royal Navy"/>
              </a:rPr>
              <a:t>Royal Navy</a:t>
            </a:r>
            <a:r>
              <a:rPr lang="en-US" sz="1600" dirty="0">
                <a:solidFill>
                  <a:srgbClr val="3333FF"/>
                </a:solidFill>
              </a:rPr>
              <a:t>. This ensured American control of the lake for the rest of the war.  It was one of the biggest naval battles of the War of 1812.</a:t>
            </a:r>
          </a:p>
          <a:p>
            <a:endParaRPr lang="en-US" sz="1600" dirty="0">
              <a:solidFill>
                <a:srgbClr val="FF0000"/>
              </a:solidFill>
            </a:endParaRPr>
          </a:p>
          <a:p>
            <a:pPr marL="285750" indent="-285750">
              <a:buFont typeface="Wingdings" pitchFamily="2" charset="2"/>
              <a:buChar char="q"/>
            </a:pPr>
            <a:r>
              <a:rPr lang="en-US" sz="1600" dirty="0">
                <a:solidFill>
                  <a:srgbClr val="FF0000"/>
                </a:solidFill>
              </a:rPr>
              <a:t>1825 Construction on the Erie Canal begins and it was completed in 1832. The canal links the waters of Lake Erie in the west to the Hudson River in the east. An engineering marvel when it was built, some called it the Eighth Wonder of the World. </a:t>
            </a:r>
          </a:p>
          <a:p>
            <a:pPr marL="285750" indent="-285750">
              <a:buFont typeface="Wingdings" pitchFamily="2" charset="2"/>
              <a:buChar char="q"/>
            </a:pPr>
            <a:endParaRPr lang="en-US" sz="1600" dirty="0">
              <a:solidFill>
                <a:srgbClr val="3333FF"/>
              </a:solidFill>
            </a:endParaRPr>
          </a:p>
          <a:p>
            <a:pPr marL="285750" indent="-285750">
              <a:buFont typeface="Wingdings" pitchFamily="2" charset="2"/>
              <a:buChar char="q"/>
            </a:pPr>
            <a:r>
              <a:rPr lang="en-US" sz="1600" dirty="0">
                <a:solidFill>
                  <a:srgbClr val="3333FF"/>
                </a:solidFill>
              </a:rPr>
              <a:t>1861-1865 the Civil War was fought.  Ohio fought for the Union.  The Battle of Buffington Island is the only Civil War battle in Ohio.  The battle contributed to the capture of the famed </a:t>
            </a:r>
            <a:r>
              <a:rPr lang="en-US" sz="1600" dirty="0">
                <a:solidFill>
                  <a:srgbClr val="3333FF"/>
                </a:solidFill>
                <a:hlinkClick r:id="rId8" tooltip="Confederate States Army"/>
              </a:rPr>
              <a:t>Confederate</a:t>
            </a:r>
            <a:r>
              <a:rPr lang="en-US" sz="1600" dirty="0">
                <a:solidFill>
                  <a:srgbClr val="3333FF"/>
                </a:solidFill>
              </a:rPr>
              <a:t> </a:t>
            </a:r>
            <a:r>
              <a:rPr lang="en-US" sz="1600" dirty="0">
                <a:solidFill>
                  <a:srgbClr val="3333FF"/>
                </a:solidFill>
                <a:hlinkClick r:id="rId9" tooltip="Cavalry"/>
              </a:rPr>
              <a:t>cavalry</a:t>
            </a:r>
            <a:r>
              <a:rPr lang="en-US" sz="1600" dirty="0">
                <a:solidFill>
                  <a:srgbClr val="3333FF"/>
                </a:solidFill>
              </a:rPr>
              <a:t> raider, </a:t>
            </a:r>
            <a:r>
              <a:rPr lang="en-US" sz="1600" dirty="0">
                <a:solidFill>
                  <a:srgbClr val="3333FF"/>
                </a:solidFill>
                <a:hlinkClick r:id="rId10" tooltip="Brigadier General"/>
              </a:rPr>
              <a:t>Brig. Gen.</a:t>
            </a:r>
            <a:r>
              <a:rPr lang="en-US" sz="1600" dirty="0">
                <a:solidFill>
                  <a:srgbClr val="3333FF"/>
                </a:solidFill>
              </a:rPr>
              <a:t> </a:t>
            </a:r>
            <a:r>
              <a:rPr lang="en-US" sz="1600" dirty="0">
                <a:solidFill>
                  <a:srgbClr val="3333FF"/>
                </a:solidFill>
                <a:hlinkClick r:id="rId11" tooltip="John Hunt Morgan"/>
              </a:rPr>
              <a:t>John Hunt Morgan</a:t>
            </a:r>
            <a:r>
              <a:rPr lang="en-US" sz="1600" dirty="0">
                <a:solidFill>
                  <a:srgbClr val="3333FF"/>
                </a:solidFill>
              </a:rPr>
              <a:t>, who was seeking to escape </a:t>
            </a:r>
            <a:r>
              <a:rPr lang="en-US" sz="1600" dirty="0">
                <a:solidFill>
                  <a:srgbClr val="3333FF"/>
                </a:solidFill>
                <a:hlinkClick r:id="rId12" tooltip="Union army"/>
              </a:rPr>
              <a:t>Union army</a:t>
            </a:r>
            <a:r>
              <a:rPr lang="en-US" sz="1600" dirty="0">
                <a:solidFill>
                  <a:srgbClr val="3333FF"/>
                </a:solidFill>
              </a:rPr>
              <a:t> pursuers across the </a:t>
            </a:r>
            <a:r>
              <a:rPr lang="en-US" sz="1600" dirty="0">
                <a:solidFill>
                  <a:srgbClr val="3333FF"/>
                </a:solidFill>
                <a:hlinkClick r:id="rId13" tooltip="Ohio River"/>
              </a:rPr>
              <a:t>Ohio River</a:t>
            </a:r>
            <a:r>
              <a:rPr lang="en-US" sz="1600" dirty="0">
                <a:solidFill>
                  <a:srgbClr val="3333FF"/>
                </a:solidFill>
              </a:rPr>
              <a:t> at a ford opposite Buffington Island.</a:t>
            </a:r>
          </a:p>
          <a:p>
            <a:pPr marL="285750" indent="-285750">
              <a:buFont typeface="Wingdings" pitchFamily="2" charset="2"/>
              <a:buChar char="q"/>
            </a:pPr>
            <a:r>
              <a:rPr lang="en-US" sz="1600" dirty="0">
                <a:solidFill>
                  <a:srgbClr val="FF0000"/>
                </a:solidFill>
              </a:rPr>
              <a:t>1868 U. S. Grant, from Point Pleasant, Ohio is elected the 18</a:t>
            </a:r>
            <a:r>
              <a:rPr lang="en-US" sz="1600" baseline="30000" dirty="0">
                <a:solidFill>
                  <a:srgbClr val="FF0000"/>
                </a:solidFill>
              </a:rPr>
              <a:t>th</a:t>
            </a:r>
            <a:r>
              <a:rPr lang="en-US" sz="1600" dirty="0">
                <a:solidFill>
                  <a:srgbClr val="FF0000"/>
                </a:solidFill>
              </a:rPr>
              <a:t> president of the United States.  He stabilized the nation during that turbulent period and  enforced civil rights.</a:t>
            </a:r>
          </a:p>
        </p:txBody>
      </p:sp>
      <p:sp>
        <p:nvSpPr>
          <p:cNvPr id="5" name="Rectangle 4"/>
          <p:cNvSpPr/>
          <p:nvPr/>
        </p:nvSpPr>
        <p:spPr>
          <a:xfrm>
            <a:off x="9432171" y="6044199"/>
            <a:ext cx="287258" cy="338554"/>
          </a:xfrm>
          <a:prstGeom prst="rect">
            <a:avLst/>
          </a:prstGeom>
        </p:spPr>
        <p:txBody>
          <a:bodyPr wrap="none">
            <a:spAutoFit/>
          </a:bodyPr>
          <a:lstStyle/>
          <a:p>
            <a:r>
              <a:rPr lang="en-US" sz="1600" dirty="0">
                <a:solidFill>
                  <a:prstClr val="black"/>
                </a:solidFill>
              </a:rPr>
              <a:t>e</a:t>
            </a:r>
            <a:endParaRPr lang="en-US" dirty="0"/>
          </a:p>
        </p:txBody>
      </p:sp>
    </p:spTree>
    <p:extLst>
      <p:ext uri="{BB962C8B-B14F-4D97-AF65-F5344CB8AC3E}">
        <p14:creationId xmlns:p14="http://schemas.microsoft.com/office/powerpoint/2010/main" val="197249462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39762"/>
          </a:xfrm>
        </p:spPr>
        <p:txBody>
          <a:bodyPr>
            <a:normAutofit fontScale="90000"/>
          </a:bodyPr>
          <a:lstStyle/>
          <a:p>
            <a:r>
              <a:rPr lang="en-US" dirty="0">
                <a:solidFill>
                  <a:srgbClr val="00FF00"/>
                </a:solidFill>
              </a:rPr>
              <a:t>Famous people</a:t>
            </a:r>
          </a:p>
        </p:txBody>
      </p:sp>
      <p:sp>
        <p:nvSpPr>
          <p:cNvPr id="3" name="Text Placeholder 2"/>
          <p:cNvSpPr>
            <a:spLocks noGrp="1"/>
          </p:cNvSpPr>
          <p:nvPr>
            <p:ph type="body" idx="1"/>
          </p:nvPr>
        </p:nvSpPr>
        <p:spPr>
          <a:xfrm>
            <a:off x="457200" y="914400"/>
            <a:ext cx="4040188" cy="2819399"/>
          </a:xfrm>
        </p:spPr>
        <p:txBody>
          <a:bodyPr>
            <a:normAutofit fontScale="85000" lnSpcReduction="20000"/>
          </a:bodyPr>
          <a:lstStyle/>
          <a:p>
            <a:pPr algn="ctr"/>
            <a:r>
              <a:rPr lang="en-US" sz="3800" u="sng" dirty="0" err="1"/>
              <a:t>Dav</a:t>
            </a:r>
            <a:r>
              <a:rPr lang="en-US" sz="3800" u="sng" dirty="0"/>
              <a:t> </a:t>
            </a:r>
            <a:r>
              <a:rPr lang="en-US" sz="3800" u="sng" dirty="0" err="1"/>
              <a:t>Pilkey</a:t>
            </a:r>
            <a:r>
              <a:rPr lang="en-US" sz="3800" u="sng" dirty="0"/>
              <a:t> </a:t>
            </a:r>
            <a:r>
              <a:rPr lang="en-US" sz="3800" u="sng" dirty="0" err="1"/>
              <a:t>Jr</a:t>
            </a:r>
            <a:endParaRPr lang="en-US" sz="3800" u="sng" dirty="0"/>
          </a:p>
          <a:p>
            <a:r>
              <a:rPr lang="en-US" dirty="0" err="1"/>
              <a:t>Dav</a:t>
            </a:r>
            <a:r>
              <a:rPr lang="en-US" dirty="0"/>
              <a:t> </a:t>
            </a:r>
            <a:r>
              <a:rPr lang="en-US" dirty="0" err="1"/>
              <a:t>Pilkey</a:t>
            </a:r>
            <a:r>
              <a:rPr lang="en-US" dirty="0"/>
              <a:t> was born in </a:t>
            </a:r>
            <a:r>
              <a:rPr lang="en-US" dirty="0">
                <a:hlinkClick r:id="rId2" tooltip="Cleveland"/>
              </a:rPr>
              <a:t>Cleveland</a:t>
            </a:r>
            <a:r>
              <a:rPr lang="en-US" dirty="0"/>
              <a:t>, Ohio.  In elementary school in</a:t>
            </a:r>
            <a:r>
              <a:rPr lang="en-US" dirty="0">
                <a:hlinkClick r:id="rId3" tooltip="Elyria, Ohio"/>
              </a:rPr>
              <a:t> Ohio</a:t>
            </a:r>
            <a:r>
              <a:rPr lang="en-US" dirty="0"/>
              <a:t>, he was diagnosed with </a:t>
            </a:r>
            <a:r>
              <a:rPr lang="en-US" dirty="0">
                <a:hlinkClick r:id="rId4" tooltip="Attention-deficit hyperactivity disorder"/>
              </a:rPr>
              <a:t>ADHD</a:t>
            </a:r>
            <a:r>
              <a:rPr lang="en-US" dirty="0"/>
              <a:t> and </a:t>
            </a:r>
            <a:r>
              <a:rPr lang="en-US" dirty="0">
                <a:hlinkClick r:id="rId5" tooltip="Dyslexia"/>
              </a:rPr>
              <a:t>dyslexia</a:t>
            </a:r>
            <a:r>
              <a:rPr lang="en-US" dirty="0"/>
              <a:t>. </a:t>
            </a:r>
            <a:r>
              <a:rPr lang="en-US" dirty="0" err="1"/>
              <a:t>Pilkey</a:t>
            </a:r>
            <a:r>
              <a:rPr lang="en-US" dirty="0"/>
              <a:t> was frequently reprimanded for his behavior in class and thus usually sat at a desk in the school hallway, where he created the </a:t>
            </a:r>
            <a:r>
              <a:rPr lang="en-US" i="1" dirty="0"/>
              <a:t>Captain Underpants</a:t>
            </a:r>
            <a:r>
              <a:rPr lang="en-US" dirty="0"/>
              <a:t> character.</a:t>
            </a:r>
          </a:p>
        </p:txBody>
      </p:sp>
      <p:pic>
        <p:nvPicPr>
          <p:cNvPr id="7" name="Content Placeholder 6"/>
          <p:cNvPicPr>
            <a:picLocks noGrp="1" noChangeAspect="1"/>
          </p:cNvPicPr>
          <p:nvPr>
            <p:ph sz="half" idx="2"/>
          </p:nvPr>
        </p:nvPicPr>
        <p:blipFill>
          <a:blip r:embed="rId6" cstate="print">
            <a:extLst>
              <a:ext uri="{28A0092B-C50C-407E-A947-70E740481C1C}">
                <a14:useLocalDpi xmlns:a14="http://schemas.microsoft.com/office/drawing/2010/main" val="0"/>
              </a:ext>
            </a:extLst>
          </a:blip>
          <a:stretch>
            <a:fillRect/>
          </a:stretch>
        </p:blipFill>
        <p:spPr>
          <a:xfrm>
            <a:off x="228600" y="3948816"/>
            <a:ext cx="1799771" cy="2689657"/>
          </a:xfrm>
        </p:spPr>
      </p:pic>
      <p:sp>
        <p:nvSpPr>
          <p:cNvPr id="5" name="Text Placeholder 4"/>
          <p:cNvSpPr>
            <a:spLocks noGrp="1"/>
          </p:cNvSpPr>
          <p:nvPr>
            <p:ph type="body" sz="quarter" idx="3"/>
          </p:nvPr>
        </p:nvSpPr>
        <p:spPr>
          <a:xfrm>
            <a:off x="4677098" y="914400"/>
            <a:ext cx="4346575" cy="2819400"/>
          </a:xfrm>
        </p:spPr>
        <p:txBody>
          <a:bodyPr>
            <a:normAutofit fontScale="92500" lnSpcReduction="20000"/>
          </a:bodyPr>
          <a:lstStyle/>
          <a:p>
            <a:pPr algn="ctr"/>
            <a:r>
              <a:rPr lang="en-US" sz="3800" u="sng" dirty="0"/>
              <a:t>R.L Stine</a:t>
            </a:r>
          </a:p>
          <a:p>
            <a:r>
              <a:rPr lang="en-US" dirty="0"/>
              <a:t>Stine was born on October 8, 1943 in </a:t>
            </a:r>
            <a:r>
              <a:rPr lang="en-US" dirty="0">
                <a:hlinkClick r:id="rId7" tooltip="Columbus, Ohio"/>
              </a:rPr>
              <a:t>Columbus, Ohio</a:t>
            </a:r>
            <a:r>
              <a:rPr lang="en-US" dirty="0"/>
              <a:t>. He grew up in </a:t>
            </a:r>
            <a:r>
              <a:rPr lang="en-US" dirty="0" err="1">
                <a:hlinkClick r:id="rId8" tooltip="Bexley, Ohio"/>
              </a:rPr>
              <a:t>Bexley</a:t>
            </a:r>
            <a:r>
              <a:rPr lang="en-US" dirty="0">
                <a:hlinkClick r:id="rId8" tooltip="Bexley, Ohio"/>
              </a:rPr>
              <a:t>, Ohio</a:t>
            </a:r>
            <a:r>
              <a:rPr lang="en-US" dirty="0"/>
              <a:t>. He began writing at age nine, when he found a typewriter in his attic, subsequently beginning to type stories and joke books. He is one of America’s best selling authors of children’s books. </a:t>
            </a:r>
          </a:p>
        </p:txBody>
      </p:sp>
      <p:pic>
        <p:nvPicPr>
          <p:cNvPr id="8" name="Content Placeholder 7"/>
          <p:cNvPicPr>
            <a:picLocks noGrp="1" noChangeAspect="1"/>
          </p:cNvPicPr>
          <p:nvPr>
            <p:ph sz="quarter" idx="4"/>
          </p:nvPr>
        </p:nvPicPr>
        <p:blipFill>
          <a:blip r:embed="rId9">
            <a:extLst>
              <a:ext uri="{28A0092B-C50C-407E-A947-70E740481C1C}">
                <a14:useLocalDpi xmlns:a14="http://schemas.microsoft.com/office/drawing/2010/main" val="0"/>
              </a:ext>
            </a:extLst>
          </a:blip>
          <a:stretch>
            <a:fillRect/>
          </a:stretch>
        </p:blipFill>
        <p:spPr>
          <a:xfrm>
            <a:off x="2133600" y="3810000"/>
            <a:ext cx="2362200" cy="2895600"/>
          </a:xfrm>
        </p:spPr>
      </p:pic>
      <p:pic>
        <p:nvPicPr>
          <p:cNvPr id="9" name="Picture 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743344" y="3886200"/>
            <a:ext cx="2343256" cy="2723244"/>
          </a:xfrm>
          <a:prstGeom prst="rect">
            <a:avLst/>
          </a:prstGeom>
        </p:spPr>
      </p:pic>
      <p:pic>
        <p:nvPicPr>
          <p:cNvPr id="10" name="Picture 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144634" y="3886200"/>
            <a:ext cx="1879039" cy="2723244"/>
          </a:xfrm>
          <a:prstGeom prst="rect">
            <a:avLst/>
          </a:prstGeom>
        </p:spPr>
      </p:pic>
    </p:spTree>
    <p:extLst>
      <p:ext uri="{BB962C8B-B14F-4D97-AF65-F5344CB8AC3E}">
        <p14:creationId xmlns:p14="http://schemas.microsoft.com/office/powerpoint/2010/main" val="232187383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1676400"/>
            <a:ext cx="5486400" cy="381000"/>
          </a:xfrm>
        </p:spPr>
        <p:txBody>
          <a:bodyPr>
            <a:normAutofit fontScale="90000"/>
          </a:bodyPr>
          <a:lstStyle/>
          <a:p>
            <a:r>
              <a:rPr lang="en-US" dirty="0">
                <a:solidFill>
                  <a:srgbClr val="3333FF"/>
                </a:solidFill>
              </a:rPr>
              <a:t>In my opinion, Ohio is the best state EVER because Roman Atwood lives there!!!</a:t>
            </a:r>
          </a:p>
        </p:txBody>
      </p:sp>
      <p:sp>
        <p:nvSpPr>
          <p:cNvPr id="4" name="Text Placeholder 3"/>
          <p:cNvSpPr>
            <a:spLocks noGrp="1"/>
          </p:cNvSpPr>
          <p:nvPr>
            <p:ph type="body" sz="half" idx="2"/>
          </p:nvPr>
        </p:nvSpPr>
        <p:spPr>
          <a:xfrm>
            <a:off x="1905000" y="2209800"/>
            <a:ext cx="5486400" cy="4114800"/>
          </a:xfrm>
        </p:spPr>
        <p:txBody>
          <a:bodyPr>
            <a:normAutofit/>
          </a:bodyPr>
          <a:lstStyle/>
          <a:p>
            <a:r>
              <a:rPr lang="en-US" sz="1600" dirty="0">
                <a:solidFill>
                  <a:srgbClr val="FF0000"/>
                </a:solidFill>
                <a:latin typeface="Bookman Old Style" pitchFamily="18" charset="0"/>
              </a:rPr>
              <a:t>In conclusion what I thought was interesting about Ohio is:</a:t>
            </a:r>
          </a:p>
          <a:p>
            <a:endParaRPr lang="en-US" sz="1600" dirty="0">
              <a:solidFill>
                <a:srgbClr val="FF0000"/>
              </a:solidFill>
              <a:latin typeface="Bookman Old Style" pitchFamily="18" charset="0"/>
            </a:endParaRPr>
          </a:p>
          <a:p>
            <a:pPr marL="342900" indent="-342900">
              <a:buFont typeface="+mj-lt"/>
              <a:buAutoNum type="arabicPeriod"/>
            </a:pPr>
            <a:r>
              <a:rPr lang="en-US" sz="1600" dirty="0">
                <a:solidFill>
                  <a:srgbClr val="FF0000"/>
                </a:solidFill>
                <a:latin typeface="Bookman Old Style" pitchFamily="18" charset="0"/>
              </a:rPr>
              <a:t>It was the first place to give America hotdogs.</a:t>
            </a:r>
          </a:p>
          <a:p>
            <a:pPr marL="342900" indent="-342900">
              <a:buFont typeface="+mj-lt"/>
              <a:buAutoNum type="arabicPeriod"/>
            </a:pPr>
            <a:r>
              <a:rPr lang="en-US" sz="1600" dirty="0">
                <a:solidFill>
                  <a:srgbClr val="FF0000"/>
                </a:solidFill>
                <a:latin typeface="Bookman Old Style" pitchFamily="18" charset="0"/>
              </a:rPr>
              <a:t>I learned that Roman Atwood was the first </a:t>
            </a:r>
            <a:r>
              <a:rPr lang="en-US" sz="1600" dirty="0" err="1">
                <a:solidFill>
                  <a:srgbClr val="FF0000"/>
                </a:solidFill>
                <a:latin typeface="Bookman Old Style" pitchFamily="18" charset="0"/>
              </a:rPr>
              <a:t>vloger</a:t>
            </a:r>
            <a:r>
              <a:rPr lang="en-US" sz="1600" dirty="0">
                <a:solidFill>
                  <a:srgbClr val="FF0000"/>
                </a:solidFill>
                <a:latin typeface="Bookman Old Style" pitchFamily="18" charset="0"/>
              </a:rPr>
              <a:t> ever.</a:t>
            </a:r>
          </a:p>
          <a:p>
            <a:pPr marL="342900" indent="-342900">
              <a:buAutoNum type="arabicPeriod" startAt="3"/>
            </a:pPr>
            <a:r>
              <a:rPr lang="en-US" sz="1600" dirty="0">
                <a:solidFill>
                  <a:srgbClr val="FF0000"/>
                </a:solidFill>
                <a:latin typeface="Bookman Old Style" pitchFamily="18" charset="0"/>
              </a:rPr>
              <a:t>I did not know that Ohio has such a fun amusement park.  I would </a:t>
            </a:r>
          </a:p>
          <a:p>
            <a:r>
              <a:rPr lang="en-US" sz="1600" dirty="0">
                <a:solidFill>
                  <a:srgbClr val="FF0000"/>
                </a:solidFill>
                <a:latin typeface="Bookman Old Style" pitchFamily="18" charset="0"/>
              </a:rPr>
              <a:t>         love to go on the awesome roller coasters.</a:t>
            </a:r>
          </a:p>
          <a:p>
            <a:r>
              <a:rPr lang="en-US" sz="1600" dirty="0">
                <a:solidFill>
                  <a:srgbClr val="FF0000"/>
                </a:solidFill>
                <a:latin typeface="Bookman Old Style" pitchFamily="18" charset="0"/>
              </a:rPr>
              <a:t>4.     Last, I did not know that R.L Stine lives there. </a:t>
            </a: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5014686"/>
            <a:ext cx="2971800" cy="167163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05400" y="5014686"/>
            <a:ext cx="3174396" cy="1785598"/>
          </a:xfrm>
          <a:prstGeom prst="rect">
            <a:avLst/>
          </a:prstGeom>
        </p:spPr>
      </p:pic>
    </p:spTree>
    <p:extLst>
      <p:ext uri="{BB962C8B-B14F-4D97-AF65-F5344CB8AC3E}">
        <p14:creationId xmlns:p14="http://schemas.microsoft.com/office/powerpoint/2010/main" val="21483093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620000" cy="381000"/>
          </a:xfrm>
        </p:spPr>
        <p:txBody>
          <a:bodyPr>
            <a:noAutofit/>
          </a:bodyPr>
          <a:lstStyle/>
          <a:p>
            <a:pPr algn="ctr"/>
            <a:r>
              <a:rPr lang="en-US" sz="4000" i="1" dirty="0">
                <a:solidFill>
                  <a:srgbClr val="00FF00"/>
                </a:solidFill>
              </a:rPr>
              <a:t>Famous Buckeye Candy</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6500" b="26500"/>
          <a:stretch>
            <a:fillRect/>
          </a:stretch>
        </p:blipFill>
        <p:spPr>
          <a:xfrm>
            <a:off x="2971800" y="1371601"/>
            <a:ext cx="5257800" cy="2362200"/>
          </a:xfrm>
        </p:spPr>
      </p:pic>
      <p:sp>
        <p:nvSpPr>
          <p:cNvPr id="4" name="Text Placeholder 3"/>
          <p:cNvSpPr>
            <a:spLocks noGrp="1"/>
          </p:cNvSpPr>
          <p:nvPr>
            <p:ph type="body" sz="half" idx="2"/>
          </p:nvPr>
        </p:nvSpPr>
        <p:spPr>
          <a:xfrm>
            <a:off x="914400" y="990600"/>
            <a:ext cx="7467600" cy="5486400"/>
          </a:xfrm>
        </p:spPr>
        <p:txBody>
          <a:bodyPr>
            <a:noAutofit/>
          </a:bodyPr>
          <a:lstStyle/>
          <a:p>
            <a:r>
              <a:rPr lang="en-US" sz="1000" dirty="0"/>
              <a:t>Easy Buckeyes</a:t>
            </a:r>
          </a:p>
          <a:p>
            <a:r>
              <a:rPr lang="en-US" sz="1000" dirty="0"/>
              <a:t> </a:t>
            </a:r>
          </a:p>
          <a:p>
            <a:endParaRPr lang="en-US" sz="1000" dirty="0"/>
          </a:p>
          <a:p>
            <a:r>
              <a:rPr lang="en-US" sz="1000" dirty="0"/>
              <a:t>Recipe type: Dessert</a:t>
            </a:r>
          </a:p>
          <a:p>
            <a:endParaRPr lang="en-US" sz="1000" dirty="0"/>
          </a:p>
          <a:p>
            <a:r>
              <a:rPr lang="en-US" sz="1000" dirty="0"/>
              <a:t>Prep time:  1 hour 20 </a:t>
            </a:r>
            <a:r>
              <a:rPr lang="en-US" sz="1000" dirty="0" err="1"/>
              <a:t>mins</a:t>
            </a:r>
            <a:r>
              <a:rPr lang="en-US" sz="1000" dirty="0"/>
              <a:t> </a:t>
            </a:r>
          </a:p>
          <a:p>
            <a:r>
              <a:rPr lang="en-US" sz="1000" dirty="0"/>
              <a:t>Total time:  1 hour 20 </a:t>
            </a:r>
            <a:r>
              <a:rPr lang="en-US" sz="1000" dirty="0" err="1"/>
              <a:t>mins</a:t>
            </a:r>
            <a:r>
              <a:rPr lang="en-US" sz="1000" dirty="0"/>
              <a:t> </a:t>
            </a:r>
          </a:p>
          <a:p>
            <a:endParaRPr lang="en-US" sz="1000" dirty="0"/>
          </a:p>
          <a:p>
            <a:r>
              <a:rPr lang="en-US" sz="1000" dirty="0"/>
              <a:t>Serves: 30-36</a:t>
            </a:r>
          </a:p>
          <a:p>
            <a:r>
              <a:rPr lang="en-US" sz="1000" dirty="0"/>
              <a:t> </a:t>
            </a:r>
          </a:p>
          <a:p>
            <a:r>
              <a:rPr lang="en-US" sz="1000" dirty="0"/>
              <a:t>Ingredients</a:t>
            </a:r>
          </a:p>
          <a:p>
            <a:r>
              <a:rPr lang="en-US" sz="1000" dirty="0"/>
              <a:t>1½ cups peanut butter</a:t>
            </a:r>
          </a:p>
          <a:p>
            <a:r>
              <a:rPr lang="en-US" sz="1000" dirty="0"/>
              <a:t>1 cup butter, softened</a:t>
            </a:r>
          </a:p>
          <a:p>
            <a:r>
              <a:rPr lang="en-US" sz="1000" dirty="0"/>
              <a:t>½ teaspoon vanilla extract</a:t>
            </a:r>
          </a:p>
          <a:p>
            <a:r>
              <a:rPr lang="en-US" sz="1000" dirty="0"/>
              <a:t>6 cups confectioners' sugar</a:t>
            </a:r>
          </a:p>
          <a:p>
            <a:r>
              <a:rPr lang="en-US" sz="1000" dirty="0"/>
              <a:t>4 cups semisweet chocolate chips or chocolate candy coating</a:t>
            </a:r>
          </a:p>
          <a:p>
            <a:r>
              <a:rPr lang="en-US" sz="1000" dirty="0"/>
              <a:t>Instructions</a:t>
            </a:r>
          </a:p>
          <a:p>
            <a:r>
              <a:rPr lang="en-US" sz="1000" dirty="0"/>
              <a:t>Line a large tray or baking sheet with wax paper.</a:t>
            </a:r>
          </a:p>
          <a:p>
            <a:r>
              <a:rPr lang="en-US" sz="1000" dirty="0"/>
              <a:t>In a large bowl, combine the confectioners' sugar, peanut </a:t>
            </a:r>
            <a:r>
              <a:rPr lang="en-US" sz="1000" dirty="0" err="1"/>
              <a:t>butter,vanilla</a:t>
            </a:r>
            <a:r>
              <a:rPr lang="en-US" sz="1000" dirty="0"/>
              <a:t> extract and butter, stirring until well blended.</a:t>
            </a:r>
          </a:p>
          <a:p>
            <a:r>
              <a:rPr lang="en-US" sz="1000" dirty="0"/>
              <a:t>Roll the peanut butter mixture into 1-inch balls, and place the balls on a wax paper-lined baking sheet.</a:t>
            </a:r>
          </a:p>
          <a:p>
            <a:r>
              <a:rPr lang="en-US" sz="1000" dirty="0"/>
              <a:t>Press a toothpick into the top of each ball (to be used later as the handle for dipping) and chill in freezer until firm, about 30 minutes.</a:t>
            </a:r>
          </a:p>
          <a:p>
            <a:r>
              <a:rPr lang="en-US" sz="1000" dirty="0"/>
              <a:t>Melt chocolate chips in microwave (about 1 minute).</a:t>
            </a:r>
          </a:p>
          <a:p>
            <a:r>
              <a:rPr lang="en-US" sz="1000" dirty="0"/>
              <a:t>Using the toothpick as a handle, dip each peanut butter ball in chocolate.</a:t>
            </a:r>
          </a:p>
          <a:p>
            <a:r>
              <a:rPr lang="en-US" sz="1000" dirty="0"/>
              <a:t>Leave a small portion of peanut butter showing at the top to make them look like Buckeyes.</a:t>
            </a:r>
          </a:p>
          <a:p>
            <a:r>
              <a:rPr lang="en-US" sz="1000" dirty="0"/>
              <a:t>Place chocolate covered peanut butter balls on wax paper and remove the toothpick.</a:t>
            </a:r>
          </a:p>
          <a:p>
            <a:r>
              <a:rPr lang="en-US" sz="1000" dirty="0"/>
              <a:t>Once the peanut butter has softened, you can use a finger to smooth over the hole from the toothpick.</a:t>
            </a:r>
          </a:p>
          <a:p>
            <a:r>
              <a:rPr lang="en-US" sz="1000" dirty="0"/>
              <a:t>Refrigerate, until chocolate is set. Store in refrigerator until eating or gifting.</a:t>
            </a:r>
          </a:p>
          <a:p>
            <a:endParaRPr lang="en-US" sz="1000" dirty="0"/>
          </a:p>
        </p:txBody>
      </p:sp>
    </p:spTree>
    <p:extLst>
      <p:ext uri="{BB962C8B-B14F-4D97-AF65-F5344CB8AC3E}">
        <p14:creationId xmlns:p14="http://schemas.microsoft.com/office/powerpoint/2010/main" val="175847311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304800"/>
            <a:ext cx="7772400" cy="4343400"/>
          </a:xfrm>
        </p:spPr>
        <p:txBody>
          <a:bodyPr>
            <a:normAutofit fontScale="90000"/>
          </a:bodyPr>
          <a:lstStyle/>
          <a:p>
            <a:r>
              <a:rPr lang="en-US" sz="3600" dirty="0">
                <a:solidFill>
                  <a:srgbClr val="FF0000"/>
                </a:solidFill>
                <a:latin typeface="Berlin Sans FB" pitchFamily="34" charset="0"/>
              </a:rPr>
              <a:t>Ohio became a state on March 1, 1803.</a:t>
            </a:r>
            <a:br>
              <a:rPr lang="en-US" sz="3600" dirty="0">
                <a:solidFill>
                  <a:srgbClr val="FF0000"/>
                </a:solidFill>
                <a:latin typeface="Berlin Sans FB" pitchFamily="34" charset="0"/>
              </a:rPr>
            </a:br>
            <a:r>
              <a:rPr lang="en-US" sz="3600" dirty="0">
                <a:solidFill>
                  <a:schemeClr val="tx2">
                    <a:lumMod val="60000"/>
                    <a:lumOff val="40000"/>
                  </a:schemeClr>
                </a:solidFill>
                <a:latin typeface="Berlin Sans FB" pitchFamily="34" charset="0"/>
              </a:rPr>
              <a:t>The state capital is Columbus.</a:t>
            </a:r>
            <a:br>
              <a:rPr lang="en-US" sz="3600" dirty="0">
                <a:solidFill>
                  <a:schemeClr val="tx2">
                    <a:lumMod val="60000"/>
                    <a:lumOff val="40000"/>
                  </a:schemeClr>
                </a:solidFill>
                <a:latin typeface="Berlin Sans FB" pitchFamily="34" charset="0"/>
              </a:rPr>
            </a:br>
            <a:r>
              <a:rPr lang="en-US" sz="3600" dirty="0">
                <a:solidFill>
                  <a:srgbClr val="FF0000"/>
                </a:solidFill>
                <a:latin typeface="Berlin Sans FB" pitchFamily="34" charset="0"/>
              </a:rPr>
              <a:t>Population: 11,570,808</a:t>
            </a:r>
            <a:br>
              <a:rPr lang="en-US" sz="3600" dirty="0">
                <a:latin typeface="Berlin Sans FB" pitchFamily="34" charset="0"/>
              </a:rPr>
            </a:br>
            <a:r>
              <a:rPr lang="en-US" sz="3600" dirty="0">
                <a:solidFill>
                  <a:schemeClr val="tx2">
                    <a:lumMod val="60000"/>
                    <a:lumOff val="40000"/>
                  </a:schemeClr>
                </a:solidFill>
                <a:latin typeface="Berlin Sans FB" pitchFamily="34" charset="0"/>
              </a:rPr>
              <a:t>State song: Beautiful Ohio</a:t>
            </a:r>
            <a:br>
              <a:rPr lang="en-US" sz="3600" dirty="0">
                <a:solidFill>
                  <a:schemeClr val="tx2">
                    <a:lumMod val="60000"/>
                    <a:lumOff val="40000"/>
                  </a:schemeClr>
                </a:solidFill>
                <a:latin typeface="Berlin Sans FB" pitchFamily="34" charset="0"/>
              </a:rPr>
            </a:br>
            <a:r>
              <a:rPr lang="en-US" sz="3600" dirty="0">
                <a:solidFill>
                  <a:srgbClr val="FF0000"/>
                </a:solidFill>
                <a:latin typeface="Berlin Sans FB" pitchFamily="34" charset="0"/>
              </a:rPr>
              <a:t>Nickname: The Buckeye State</a:t>
            </a:r>
            <a:br>
              <a:rPr lang="en-US" sz="3600" dirty="0">
                <a:latin typeface="Berlin Sans FB" pitchFamily="34" charset="0"/>
              </a:rPr>
            </a:br>
            <a:r>
              <a:rPr lang="en-US" sz="3600" dirty="0">
                <a:solidFill>
                  <a:schemeClr val="tx2">
                    <a:lumMod val="60000"/>
                    <a:lumOff val="40000"/>
                  </a:schemeClr>
                </a:solidFill>
                <a:latin typeface="Berlin Sans FB" pitchFamily="34" charset="0"/>
              </a:rPr>
              <a:t>Motto: “With God, All Things Are Possible”</a:t>
            </a:r>
            <a:br>
              <a:rPr lang="en-US" sz="3600" dirty="0">
                <a:solidFill>
                  <a:schemeClr val="tx2">
                    <a:lumMod val="60000"/>
                    <a:lumOff val="40000"/>
                  </a:schemeClr>
                </a:solidFill>
                <a:latin typeface="Berlin Sans FB" pitchFamily="34" charset="0"/>
              </a:rPr>
            </a:br>
            <a:endParaRPr lang="en-US" sz="3600" dirty="0">
              <a:solidFill>
                <a:schemeClr val="tx2">
                  <a:lumMod val="60000"/>
                  <a:lumOff val="40000"/>
                </a:schemeClr>
              </a:solidFill>
              <a:latin typeface="Berlin Sans FB" pitchFamily="34" charset="0"/>
            </a:endParaRPr>
          </a:p>
        </p:txBody>
      </p:sp>
      <p:sp>
        <p:nvSpPr>
          <p:cNvPr id="3" name="Subtitle 2"/>
          <p:cNvSpPr>
            <a:spLocks noGrp="1"/>
          </p:cNvSpPr>
          <p:nvPr>
            <p:ph type="subTitle" idx="1"/>
          </p:nvPr>
        </p:nvSpPr>
        <p:spPr>
          <a:xfrm>
            <a:off x="3352800" y="5562600"/>
            <a:ext cx="1828800" cy="76200"/>
          </a:xfrm>
        </p:spPr>
        <p:txBody>
          <a:bodyPr>
            <a:noAutofit/>
          </a:bodyPr>
          <a:lstStyle/>
          <a:p>
            <a:endParaRPr lang="en-US" sz="8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330903" y="4038600"/>
            <a:ext cx="4873395" cy="2514600"/>
          </a:xfrm>
          <a:prstGeom prst="rect">
            <a:avLst/>
          </a:prstGeom>
        </p:spPr>
      </p:pic>
    </p:spTree>
    <p:extLst>
      <p:ext uri="{BB962C8B-B14F-4D97-AF65-F5344CB8AC3E}">
        <p14:creationId xmlns:p14="http://schemas.microsoft.com/office/powerpoint/2010/main" val="2324478403"/>
      </p:ext>
    </p:extLst>
  </p:cSld>
  <p:clrMapOvr>
    <a:masterClrMapping/>
  </p:clrMapOvr>
  <p:transition spd="slow">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4648200"/>
            <a:ext cx="5638800" cy="685800"/>
          </a:xfrm>
        </p:spPr>
        <p:style>
          <a:lnRef idx="2">
            <a:schemeClr val="accent2"/>
          </a:lnRef>
          <a:fillRef idx="1">
            <a:schemeClr val="lt1"/>
          </a:fillRef>
          <a:effectRef idx="0">
            <a:schemeClr val="accent2"/>
          </a:effectRef>
          <a:fontRef idx="minor">
            <a:schemeClr val="dk1"/>
          </a:fontRef>
        </p:style>
        <p:txBody>
          <a:bodyPr>
            <a:normAutofit/>
          </a:bodyPr>
          <a:lstStyle/>
          <a:p>
            <a:pPr algn="ctr"/>
            <a:r>
              <a:rPr lang="en-US" sz="3200" dirty="0">
                <a:ln w="18000">
                  <a:solidFill>
                    <a:schemeClr val="accent2">
                      <a:satMod val="140000"/>
                    </a:schemeClr>
                  </a:solidFill>
                  <a:prstDash val="solid"/>
                  <a:miter lim="800000"/>
                </a:ln>
                <a:noFill/>
                <a:effectLst>
                  <a:outerShdw blurRad="25500" dist="23000" dir="7020000" algn="tl">
                    <a:srgbClr val="000000">
                      <a:alpha val="50000"/>
                    </a:srgbClr>
                  </a:outerShdw>
                </a:effectLst>
              </a:rPr>
              <a:t>State Flower: Scarlet Carnation</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5167" r="5167"/>
          <a:stretch>
            <a:fillRect/>
          </a:stretch>
        </p:blipFill>
        <p:spPr/>
      </p:pic>
      <p:sp>
        <p:nvSpPr>
          <p:cNvPr id="4" name="Text Placeholder 3"/>
          <p:cNvSpPr>
            <a:spLocks noGrp="1"/>
          </p:cNvSpPr>
          <p:nvPr>
            <p:ph type="body" sz="half" idx="2"/>
          </p:nvPr>
        </p:nvSpPr>
        <p:spPr/>
        <p:txBody>
          <a:bodyPr>
            <a:normAutofit fontScale="92500" lnSpcReduction="10000"/>
          </a:bodyPr>
          <a:lstStyle/>
          <a:p>
            <a:r>
              <a:rPr lang="en-US" sz="1800" dirty="0"/>
              <a:t>Scarlet Carnations are the most fragrant of the  carnation species.  It has a spicy clove-like aroma.  The flowers are  2-4 inches wide with five petals, which are grazed and serrated.</a:t>
            </a:r>
          </a:p>
        </p:txBody>
      </p:sp>
    </p:spTree>
    <p:extLst>
      <p:ext uri="{BB962C8B-B14F-4D97-AF65-F5344CB8AC3E}">
        <p14:creationId xmlns:p14="http://schemas.microsoft.com/office/powerpoint/2010/main" val="151923012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581400" y="2895600"/>
            <a:ext cx="457200" cy="76200"/>
          </a:xfrm>
        </p:spPr>
        <p:txBody>
          <a:bodyPr>
            <a:noAutofit/>
          </a:bodyPr>
          <a:lstStyle/>
          <a:p>
            <a:pPr algn="ctr"/>
            <a:endParaRPr lang="en-US" sz="800" dirty="0">
              <a:latin typeface="Agency FB" pitchFamily="34" charset="0"/>
            </a:endParaRP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2901" b="2901"/>
          <a:stretch>
            <a:fillRect/>
          </a:stretch>
        </p:blipFill>
        <p:spPr>
          <a:xfrm>
            <a:off x="2057400" y="460375"/>
            <a:ext cx="5486400" cy="3883025"/>
          </a:xfrm>
        </p:spPr>
      </p:pic>
      <p:sp>
        <p:nvSpPr>
          <p:cNvPr id="4" name="Text Placeholder 3"/>
          <p:cNvSpPr>
            <a:spLocks noGrp="1"/>
          </p:cNvSpPr>
          <p:nvPr>
            <p:ph type="body" sz="half" idx="2"/>
          </p:nvPr>
        </p:nvSpPr>
        <p:spPr>
          <a:xfrm>
            <a:off x="1825586" y="5199460"/>
            <a:ext cx="5675312" cy="1219200"/>
          </a:xfrm>
        </p:spPr>
        <p:txBody>
          <a:bodyPr>
            <a:noAutofit/>
          </a:bodyPr>
          <a:lstStyle/>
          <a:p>
            <a:r>
              <a:rPr lang="en-US" sz="2000" dirty="0"/>
              <a:t>A Buckeye tree is native of the Midwestern and Great Plains states.  The tree can grow to reach 60 feet tall and be 30 feet wide.  Its lightweight wood is used in the production of artificial limbs.</a:t>
            </a:r>
          </a:p>
        </p:txBody>
      </p:sp>
      <p:sp>
        <p:nvSpPr>
          <p:cNvPr id="6" name="Rectangle 5"/>
          <p:cNvSpPr/>
          <p:nvPr/>
        </p:nvSpPr>
        <p:spPr>
          <a:xfrm>
            <a:off x="1825586" y="4343400"/>
            <a:ext cx="5388014" cy="923330"/>
          </a:xfrm>
          <a:prstGeom prst="rect">
            <a:avLst/>
          </a:prstGeom>
          <a:noFill/>
        </p:spPr>
        <p:txBody>
          <a:bodyPr wrap="none" lIns="91440" tIns="45720" rIns="91440" bIns="45720">
            <a:spAutoFit/>
          </a:bodyPr>
          <a:lstStyle/>
          <a:p>
            <a:pPr algn="ctr"/>
            <a:r>
              <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latin typeface="Agency FB" pitchFamily="34" charset="0"/>
              </a:rPr>
              <a:t>State Tree: Buckeye</a:t>
            </a:r>
            <a:endParaRPr lang="en-US" sz="5400" b="1" cap="none" spc="200" dirty="0">
              <a:ln w="29210">
                <a:solidFill>
                  <a:schemeClr val="accent3">
                    <a:tint val="10000"/>
                  </a:schemeClr>
                </a:solidFill>
              </a:ln>
              <a:solidFill>
                <a:schemeClr val="accent3">
                  <a:satMod val="200000"/>
                  <a:alpha val="50000"/>
                </a:schemeClr>
              </a:solidFill>
              <a:effectLst>
                <a:innerShdw blurRad="50800" dist="50800" dir="8100000">
                  <a:srgbClr val="7D7D7D">
                    <a:alpha val="73000"/>
                  </a:srgbClr>
                </a:innerShdw>
              </a:effectLst>
            </a:endParaRPr>
          </a:p>
        </p:txBody>
      </p:sp>
    </p:spTree>
    <p:extLst>
      <p:ext uri="{BB962C8B-B14F-4D97-AF65-F5344CB8AC3E}">
        <p14:creationId xmlns:p14="http://schemas.microsoft.com/office/powerpoint/2010/main" val="406713125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2206" y="3920827"/>
            <a:ext cx="5486400" cy="566738"/>
          </a:xfrm>
        </p:spPr>
        <p:txBody>
          <a:bodyPr>
            <a:noAutofit/>
          </a:bodyPr>
          <a:lstStyle/>
          <a:p>
            <a:pPr algn="ctr"/>
            <a:r>
              <a:rPr lang="en-US" sz="3200" dirty="0"/>
              <a:t>State Bird: Cardinal</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7524" b="7524"/>
          <a:stretch>
            <a:fillRect/>
          </a:stretch>
        </p:blipFill>
        <p:spPr>
          <a:xfrm>
            <a:off x="1792288" y="612775"/>
            <a:ext cx="5218112" cy="3913584"/>
          </a:xfrm>
        </p:spPr>
      </p:pic>
      <p:sp>
        <p:nvSpPr>
          <p:cNvPr id="4" name="Text Placeholder 3"/>
          <p:cNvSpPr>
            <a:spLocks noGrp="1"/>
          </p:cNvSpPr>
          <p:nvPr>
            <p:ph type="body" sz="half" idx="2"/>
          </p:nvPr>
        </p:nvSpPr>
        <p:spPr>
          <a:xfrm>
            <a:off x="1447800" y="5367338"/>
            <a:ext cx="6400800" cy="1262062"/>
          </a:xfrm>
        </p:spPr>
        <p:txBody>
          <a:bodyPr>
            <a:noAutofit/>
          </a:bodyPr>
          <a:lstStyle/>
          <a:p>
            <a:r>
              <a:rPr lang="en-US" sz="2000" dirty="0"/>
              <a:t>Male cardinals are bright red all over, with a reddish bill and black face immediately around the bill.  Female  cardinals are pale brown overall with reddish tinges in the wings, tail and crest.  Cardinals  do not migrate.  </a:t>
            </a:r>
          </a:p>
        </p:txBody>
      </p:sp>
      <p:sp>
        <p:nvSpPr>
          <p:cNvPr id="6" name="Rectangle 5"/>
          <p:cNvSpPr/>
          <p:nvPr/>
        </p:nvSpPr>
        <p:spPr>
          <a:xfrm>
            <a:off x="1608614" y="4495800"/>
            <a:ext cx="5833585"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54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State Bird: Cardinal</a:t>
            </a:r>
          </a:p>
        </p:txBody>
      </p:sp>
    </p:spTree>
    <p:extLst>
      <p:ext uri="{BB962C8B-B14F-4D97-AF65-F5344CB8AC3E}">
        <p14:creationId xmlns:p14="http://schemas.microsoft.com/office/powerpoint/2010/main" val="2222121300"/>
      </p:ext>
    </p:extLst>
  </p:cSld>
  <p:clrMapOvr>
    <a:masterClrMapping/>
  </p:clrMapOvr>
  <mc:AlternateContent xmlns:mc="http://schemas.openxmlformats.org/markup-compatibility/2006" xmlns:p14="http://schemas.microsoft.com/office/powerpoint/2010/main">
    <mc:Choice Requires="p14">
      <p:transition spd="slow" p14:dur="1100">
        <p14:switch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3733800"/>
            <a:ext cx="5486400" cy="1066800"/>
          </a:xfrm>
        </p:spPr>
        <p:txBody>
          <a:bodyPr>
            <a:no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400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Ohio State Flag</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10226" r="10226"/>
          <a:stretch>
            <a:fillRect/>
          </a:stretch>
        </p:blipFill>
        <p:spPr>
          <a:xfrm>
            <a:off x="2590800" y="990600"/>
            <a:ext cx="3733800" cy="2991387"/>
          </a:xfrm>
        </p:spPr>
      </p:pic>
      <p:sp>
        <p:nvSpPr>
          <p:cNvPr id="4" name="Text Placeholder 3"/>
          <p:cNvSpPr>
            <a:spLocks noGrp="1"/>
          </p:cNvSpPr>
          <p:nvPr>
            <p:ph type="body" sz="half" idx="2"/>
          </p:nvPr>
        </p:nvSpPr>
        <p:spPr>
          <a:xfrm>
            <a:off x="1371600" y="4800600"/>
            <a:ext cx="6400800" cy="1371600"/>
          </a:xfrm>
        </p:spPr>
        <p:txBody>
          <a:bodyPr>
            <a:noAutofit/>
          </a:bodyPr>
          <a:lstStyle/>
          <a:p>
            <a:r>
              <a:rPr lang="en-US" sz="2000" dirty="0"/>
              <a:t>This is the only American state flag that is not a rectangle.  The 13 stars near the circle represent the original  13 states in the USA; the 4 extra stars near the peak of the triangle symbolize the fact that Ohio was the 17</a:t>
            </a:r>
            <a:r>
              <a:rPr lang="en-US" sz="2000" baseline="30000" dirty="0"/>
              <a:t>th</a:t>
            </a:r>
            <a:r>
              <a:rPr lang="en-US" sz="2000" dirty="0"/>
              <a:t> state admitted to the union.  The blue triangle represents Ohio’s hill country.  The white “</a:t>
            </a:r>
            <a:r>
              <a:rPr lang="en-US" sz="2000" dirty="0" err="1"/>
              <a:t>O”may</a:t>
            </a:r>
            <a:r>
              <a:rPr lang="en-US" sz="2000" dirty="0"/>
              <a:t> stand for Ohio (but it is not certain).</a:t>
            </a:r>
          </a:p>
        </p:txBody>
      </p:sp>
    </p:spTree>
    <p:extLst>
      <p:ext uri="{BB962C8B-B14F-4D97-AF65-F5344CB8AC3E}">
        <p14:creationId xmlns:p14="http://schemas.microsoft.com/office/powerpoint/2010/main" val="6727001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76400" y="5562600"/>
            <a:ext cx="5867400" cy="685800"/>
          </a:xfrm>
        </p:spPr>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r>
              <a:rPr lang="en-US" sz="3600"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USA Map showing Ohio</a:t>
            </a:r>
          </a:p>
        </p:txBody>
      </p:sp>
      <p:pic>
        <p:nvPicPr>
          <p:cNvPr id="6" name="Picture Placeholder 5"/>
          <p:cNvPicPr>
            <a:picLocks noGrp="1" noChangeAspect="1"/>
          </p:cNvPicPr>
          <p:nvPr>
            <p:ph type="pic" idx="1"/>
          </p:nvPr>
        </p:nvPicPr>
        <p:blipFill>
          <a:blip r:embed="rId2" cstate="print">
            <a:extLst>
              <a:ext uri="{28A0092B-C50C-407E-A947-70E740481C1C}">
                <a14:useLocalDpi xmlns:a14="http://schemas.microsoft.com/office/drawing/2010/main" val="0"/>
              </a:ext>
            </a:extLst>
          </a:blip>
          <a:srcRect t="10651" b="10651"/>
          <a:stretch>
            <a:fillRect/>
          </a:stretch>
        </p:blipFill>
        <p:spPr>
          <a:xfrm>
            <a:off x="1371600" y="990600"/>
            <a:ext cx="6162145" cy="4621609"/>
          </a:xfrm>
        </p:spPr>
      </p:pic>
      <p:sp>
        <p:nvSpPr>
          <p:cNvPr id="4" name="Text Placeholder 3"/>
          <p:cNvSpPr>
            <a:spLocks noGrp="1"/>
          </p:cNvSpPr>
          <p:nvPr>
            <p:ph type="body" sz="half" idx="2"/>
          </p:nvPr>
        </p:nvSpPr>
        <p:spPr>
          <a:xfrm flipV="1">
            <a:off x="7467600" y="4114800"/>
            <a:ext cx="45719" cy="76200"/>
          </a:xfrm>
        </p:spPr>
        <p:txBody>
          <a:bodyPr>
            <a:normAutofit fontScale="25000" lnSpcReduction="20000"/>
          </a:bodyPr>
          <a:lstStyle/>
          <a:p>
            <a:endParaRPr lang="en-US" sz="800" dirty="0"/>
          </a:p>
        </p:txBody>
      </p:sp>
    </p:spTree>
    <p:extLst>
      <p:ext uri="{BB962C8B-B14F-4D97-AF65-F5344CB8AC3E}">
        <p14:creationId xmlns:p14="http://schemas.microsoft.com/office/powerpoint/2010/main" val="137652107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4114800"/>
            <a:ext cx="5486400" cy="457200"/>
          </a:xfrm>
        </p:spPr>
        <p:txBody>
          <a:bodyPr>
            <a:normAutofit fontScale="90000"/>
          </a:bodyPr>
          <a:lstStyle/>
          <a:p>
            <a:pPr algn="ctr"/>
            <a:r>
              <a:rPr lang="en-US" sz="2800" u="sng" dirty="0">
                <a:solidFill>
                  <a:schemeClr val="accent2">
                    <a:lumMod val="50000"/>
                  </a:schemeClr>
                </a:solidFill>
                <a:latin typeface="Footlight MT Light" pitchFamily="18" charset="0"/>
              </a:rPr>
              <a:t>Natural Resource Map</a:t>
            </a:r>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t="1786" b="1786"/>
          <a:stretch>
            <a:fillRect/>
          </a:stretch>
        </p:blipFill>
        <p:spPr>
          <a:xfrm>
            <a:off x="1905000" y="228600"/>
            <a:ext cx="5257800" cy="3943350"/>
          </a:xfrm>
        </p:spPr>
      </p:pic>
      <p:sp>
        <p:nvSpPr>
          <p:cNvPr id="4" name="Text Placeholder 3"/>
          <p:cNvSpPr>
            <a:spLocks noGrp="1"/>
          </p:cNvSpPr>
          <p:nvPr>
            <p:ph type="body" sz="half" idx="2"/>
          </p:nvPr>
        </p:nvSpPr>
        <p:spPr>
          <a:xfrm>
            <a:off x="838200" y="4572000"/>
            <a:ext cx="7620000" cy="2286000"/>
          </a:xfrm>
        </p:spPr>
        <p:txBody>
          <a:bodyPr>
            <a:noAutofit/>
          </a:bodyPr>
          <a:lstStyle/>
          <a:p>
            <a:pPr marL="285750" indent="-285750">
              <a:buFont typeface="Arial" charset="0"/>
              <a:buChar char="•"/>
            </a:pPr>
            <a:r>
              <a:rPr lang="en-US" sz="1600" dirty="0"/>
              <a:t>Since the 1800’s, more than 3 billion tons of coal has been mined in Ohio.</a:t>
            </a:r>
          </a:p>
          <a:p>
            <a:pPr marL="285750" indent="-285750">
              <a:buFont typeface="Arial" charset="0"/>
              <a:buChar char="•"/>
            </a:pPr>
            <a:r>
              <a:rPr lang="en-US" sz="1600" dirty="0"/>
              <a:t>In 2015, Ohio’s oil and gas industry drilled an estimated 460 oil and gas wells in 42 of Ohio’s 88 counties</a:t>
            </a:r>
          </a:p>
          <a:p>
            <a:pPr marL="285750" indent="-285750">
              <a:buFont typeface="Arial" charset="0"/>
              <a:buChar char="•"/>
            </a:pPr>
            <a:r>
              <a:rPr lang="en-US" sz="1600" dirty="0"/>
              <a:t>In 2015, industrial minerals such as limestone, sand, gravel, and salt, were mined in 87 of Ohio’s counties.</a:t>
            </a:r>
          </a:p>
          <a:p>
            <a:pPr marL="285750" indent="-285750">
              <a:buFont typeface="Arial" charset="0"/>
              <a:buChar char="•"/>
            </a:pPr>
            <a:r>
              <a:rPr lang="en-US" sz="1600" dirty="0"/>
              <a:t>In 2014, Ohio used about 8.6 billion gallons per day of water from surface and ground water sources.</a:t>
            </a:r>
          </a:p>
          <a:p>
            <a:pPr marL="285750" indent="-285750">
              <a:buFont typeface="Arial" charset="0"/>
              <a:buChar char="•"/>
            </a:pPr>
            <a:r>
              <a:rPr lang="en-US" sz="1600" dirty="0"/>
              <a:t>Ohio harvests 300 to 400 million board feet of timber each year.</a:t>
            </a:r>
          </a:p>
        </p:txBody>
      </p:sp>
    </p:spTree>
    <p:extLst>
      <p:ext uri="{BB962C8B-B14F-4D97-AF65-F5344CB8AC3E}">
        <p14:creationId xmlns:p14="http://schemas.microsoft.com/office/powerpoint/2010/main" val="340866863"/>
      </p:ext>
    </p:extLst>
  </p:cSld>
  <p:clrMapOvr>
    <a:masterClrMapping/>
  </p:clrMapOvr>
  <mc:AlternateContent xmlns:mc="http://schemas.openxmlformats.org/markup-compatibility/2006" xmlns:p14="http://schemas.microsoft.com/office/powerpoint/2010/main">
    <mc:Choice Requires="p14">
      <p:transition spd="slow" p14:dur="3000">
        <p14:shred/>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066800" y="4775200"/>
            <a:ext cx="7467600" cy="2057400"/>
          </a:xfrm>
        </p:spPr>
        <p:txBody>
          <a:bodyPr>
            <a:normAutofit/>
          </a:bodyPr>
          <a:lstStyle/>
          <a:p>
            <a:r>
              <a:rPr lang="en-US" sz="1800" dirty="0"/>
              <a:t>Ohio has many interesting geographic features.  It consists of rolling plains for the most part. In the north, has over 300 miles of Lake Erie shoreline and thousands of miles of rivers.  There are scattered sand dunes found across Lake Erie’s shoreline and clay bluffs along the eastern side of the lake. The Lake Erie Plains, part of the Great Lake Plains, extend southward from the lake into Ohio. The Allegheny Plateau is located in the east.  The Till Plains cover the western portion of the state.</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5600" y="304800"/>
            <a:ext cx="3200400" cy="4184196"/>
          </a:xfrm>
          <a:prstGeom prst="rect">
            <a:avLst/>
          </a:prstGeom>
        </p:spPr>
      </p:pic>
    </p:spTree>
    <p:extLst>
      <p:ext uri="{BB962C8B-B14F-4D97-AF65-F5344CB8AC3E}">
        <p14:creationId xmlns:p14="http://schemas.microsoft.com/office/powerpoint/2010/main" val="45165805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762</TotalTime>
  <Words>1425</Words>
  <Application>Microsoft Office PowerPoint</Application>
  <PresentationFormat>On-screen Show (4:3)</PresentationFormat>
  <Paragraphs>89</Paragraphs>
  <Slides>18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Agency FB</vt:lpstr>
      <vt:lpstr>Algerian</vt:lpstr>
      <vt:lpstr>Arial</vt:lpstr>
      <vt:lpstr>Berlin Sans FB</vt:lpstr>
      <vt:lpstr>Bookman Old Style</vt:lpstr>
      <vt:lpstr>Calibri</vt:lpstr>
      <vt:lpstr>Footlight MT Light</vt:lpstr>
      <vt:lpstr>Wingdings</vt:lpstr>
      <vt:lpstr>Office Theme</vt:lpstr>
      <vt:lpstr>PowerPoint Presentation</vt:lpstr>
      <vt:lpstr>Ohio became a state on March 1, 1803. The state capital is Columbus. Population: 11,570,808 State song: Beautiful Ohio Nickname: The Buckeye State Motto: “With God, All Things Are Possible” </vt:lpstr>
      <vt:lpstr>State Flower: Scarlet Carnation</vt:lpstr>
      <vt:lpstr>PowerPoint Presentation</vt:lpstr>
      <vt:lpstr>State Bird: Cardinal</vt:lpstr>
      <vt:lpstr>Ohio State Flag</vt:lpstr>
      <vt:lpstr>USA Map showing Ohio</vt:lpstr>
      <vt:lpstr>Natural Resource Map</vt:lpstr>
      <vt:lpstr>PowerPoint Presentation</vt:lpstr>
      <vt:lpstr>Lake Erie</vt:lpstr>
      <vt:lpstr>Rock and Roll Hall of Fame</vt:lpstr>
      <vt:lpstr> </vt:lpstr>
      <vt:lpstr>Fun Facts about Ohio</vt:lpstr>
      <vt:lpstr>Early History </vt:lpstr>
      <vt:lpstr>Important Events in Ohio’s History</vt:lpstr>
      <vt:lpstr>Famous people</vt:lpstr>
      <vt:lpstr>In my opinion, Ohio is the best state EVER because Roman Atwood lives there!!!</vt:lpstr>
      <vt:lpstr>Famous Buckeye Candy</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Ohio</dc:title>
  <dc:creator>J</dc:creator>
  <cp:lastModifiedBy>Rodriguez, Miguel</cp:lastModifiedBy>
  <cp:revision>75</cp:revision>
  <dcterms:created xsi:type="dcterms:W3CDTF">2017-04-12T00:15:27Z</dcterms:created>
  <dcterms:modified xsi:type="dcterms:W3CDTF">2019-04-09T22:29:05Z</dcterms:modified>
</cp:coreProperties>
</file>